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62" r:id="rId5"/>
    <p:sldId id="260" r:id="rId6"/>
    <p:sldId id="259" r:id="rId7"/>
    <p:sldId id="265" r:id="rId8"/>
    <p:sldId id="264"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50" autoAdjust="0"/>
    <p:restoredTop sz="94660"/>
  </p:normalViewPr>
  <p:slideViewPr>
    <p:cSldViewPr>
      <p:cViewPr varScale="1">
        <p:scale>
          <a:sx n="108" d="100"/>
          <a:sy n="108" d="100"/>
        </p:scale>
        <p:origin x="132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0702D1-8EE4-4B18-9A84-BB8DDD5747E5}" type="datetimeFigureOut">
              <a:rPr lang="en-US" smtClean="0"/>
              <a:t>19-Sep-16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431DD6-CF59-4FBA-A9F3-710886A68224}" type="slidenum">
              <a:rPr lang="en-US" smtClean="0"/>
              <a:t>‹#›</a:t>
            </a:fld>
            <a:endParaRPr lang="en-US"/>
          </a:p>
        </p:txBody>
      </p:sp>
    </p:spTree>
    <p:extLst>
      <p:ext uri="{BB962C8B-B14F-4D97-AF65-F5344CB8AC3E}">
        <p14:creationId xmlns:p14="http://schemas.microsoft.com/office/powerpoint/2010/main" val="1020277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431DD6-CF59-4FBA-A9F3-710886A68224}" type="slidenum">
              <a:rPr lang="en-US" smtClean="0"/>
              <a:t>1</a:t>
            </a:fld>
            <a:endParaRPr lang="en-US"/>
          </a:p>
        </p:txBody>
      </p:sp>
    </p:spTree>
    <p:extLst>
      <p:ext uri="{BB962C8B-B14F-4D97-AF65-F5344CB8AC3E}">
        <p14:creationId xmlns:p14="http://schemas.microsoft.com/office/powerpoint/2010/main" val="91797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431DD6-CF59-4FBA-A9F3-710886A68224}" type="slidenum">
              <a:rPr lang="en-US" smtClean="0"/>
              <a:t>2</a:t>
            </a:fld>
            <a:endParaRPr lang="en-US"/>
          </a:p>
        </p:txBody>
      </p:sp>
    </p:spTree>
    <p:extLst>
      <p:ext uri="{BB962C8B-B14F-4D97-AF65-F5344CB8AC3E}">
        <p14:creationId xmlns:p14="http://schemas.microsoft.com/office/powerpoint/2010/main" val="3535635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431DD6-CF59-4FBA-A9F3-710886A68224}" type="slidenum">
              <a:rPr lang="en-US" smtClean="0"/>
              <a:t>3</a:t>
            </a:fld>
            <a:endParaRPr lang="en-US"/>
          </a:p>
        </p:txBody>
      </p:sp>
    </p:spTree>
    <p:extLst>
      <p:ext uri="{BB962C8B-B14F-4D97-AF65-F5344CB8AC3E}">
        <p14:creationId xmlns:p14="http://schemas.microsoft.com/office/powerpoint/2010/main" val="3576871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431DD6-CF59-4FBA-A9F3-710886A68224}" type="slidenum">
              <a:rPr lang="en-US" smtClean="0"/>
              <a:t>4</a:t>
            </a:fld>
            <a:endParaRPr lang="en-US"/>
          </a:p>
        </p:txBody>
      </p:sp>
    </p:spTree>
    <p:extLst>
      <p:ext uri="{BB962C8B-B14F-4D97-AF65-F5344CB8AC3E}">
        <p14:creationId xmlns:p14="http://schemas.microsoft.com/office/powerpoint/2010/main" val="3811130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431DD6-CF59-4FBA-A9F3-710886A68224}" type="slidenum">
              <a:rPr lang="en-US" smtClean="0"/>
              <a:t>5</a:t>
            </a:fld>
            <a:endParaRPr lang="en-US"/>
          </a:p>
        </p:txBody>
      </p:sp>
    </p:spTree>
    <p:extLst>
      <p:ext uri="{BB962C8B-B14F-4D97-AF65-F5344CB8AC3E}">
        <p14:creationId xmlns:p14="http://schemas.microsoft.com/office/powerpoint/2010/main" val="664471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431DD6-CF59-4FBA-A9F3-710886A68224}" type="slidenum">
              <a:rPr lang="en-US" smtClean="0"/>
              <a:t>6</a:t>
            </a:fld>
            <a:endParaRPr lang="en-US"/>
          </a:p>
        </p:txBody>
      </p:sp>
    </p:spTree>
    <p:extLst>
      <p:ext uri="{BB962C8B-B14F-4D97-AF65-F5344CB8AC3E}">
        <p14:creationId xmlns:p14="http://schemas.microsoft.com/office/powerpoint/2010/main" val="1185106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431DD6-CF59-4FBA-A9F3-710886A68224}" type="slidenum">
              <a:rPr lang="en-US" smtClean="0"/>
              <a:t>8</a:t>
            </a:fld>
            <a:endParaRPr lang="en-US"/>
          </a:p>
        </p:txBody>
      </p:sp>
    </p:spTree>
    <p:extLst>
      <p:ext uri="{BB962C8B-B14F-4D97-AF65-F5344CB8AC3E}">
        <p14:creationId xmlns:p14="http://schemas.microsoft.com/office/powerpoint/2010/main" val="2575515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10524A8B-FE1A-4BFA-A1FC-E76BFF1893D2}" type="datetimeFigureOut">
              <a:rPr lang="en-AU" smtClean="0"/>
              <a:pPr/>
              <a:t>19/09/2016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AF6A150-00E0-44D9-9F73-B998843AFBF3}"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10524A8B-FE1A-4BFA-A1FC-E76BFF1893D2}" type="datetimeFigureOut">
              <a:rPr lang="en-AU" smtClean="0"/>
              <a:pPr/>
              <a:t>19/09/2016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AF6A150-00E0-44D9-9F73-B998843AFBF3}"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10524A8B-FE1A-4BFA-A1FC-E76BFF1893D2}" type="datetimeFigureOut">
              <a:rPr lang="en-AU" smtClean="0"/>
              <a:pPr/>
              <a:t>19/09/2016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AF6A150-00E0-44D9-9F73-B998843AFBF3}"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10524A8B-FE1A-4BFA-A1FC-E76BFF1893D2}" type="datetimeFigureOut">
              <a:rPr lang="en-AU" smtClean="0"/>
              <a:pPr/>
              <a:t>19/09/2016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AF6A150-00E0-44D9-9F73-B998843AFBF3}"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524A8B-FE1A-4BFA-A1FC-E76BFF1893D2}" type="datetimeFigureOut">
              <a:rPr lang="en-AU" smtClean="0"/>
              <a:pPr/>
              <a:t>19/09/2016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AF6A150-00E0-44D9-9F73-B998843AFBF3}"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10524A8B-FE1A-4BFA-A1FC-E76BFF1893D2}" type="datetimeFigureOut">
              <a:rPr lang="en-AU" smtClean="0"/>
              <a:pPr/>
              <a:t>19/09/2016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AF6A150-00E0-44D9-9F73-B998843AFBF3}"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10524A8B-FE1A-4BFA-A1FC-E76BFF1893D2}" type="datetimeFigureOut">
              <a:rPr lang="en-AU" smtClean="0"/>
              <a:pPr/>
              <a:t>19/09/2016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8AF6A150-00E0-44D9-9F73-B998843AFBF3}"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10524A8B-FE1A-4BFA-A1FC-E76BFF1893D2}" type="datetimeFigureOut">
              <a:rPr lang="en-AU" smtClean="0"/>
              <a:pPr/>
              <a:t>19/09/2016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8AF6A150-00E0-44D9-9F73-B998843AFBF3}"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524A8B-FE1A-4BFA-A1FC-E76BFF1893D2}" type="datetimeFigureOut">
              <a:rPr lang="en-AU" smtClean="0"/>
              <a:pPr/>
              <a:t>19/09/2016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8AF6A150-00E0-44D9-9F73-B998843AFBF3}"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524A8B-FE1A-4BFA-A1FC-E76BFF1893D2}" type="datetimeFigureOut">
              <a:rPr lang="en-AU" smtClean="0"/>
              <a:pPr/>
              <a:t>19/09/2016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AF6A150-00E0-44D9-9F73-B998843AFBF3}"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524A8B-FE1A-4BFA-A1FC-E76BFF1893D2}" type="datetimeFigureOut">
              <a:rPr lang="en-AU" smtClean="0"/>
              <a:pPr/>
              <a:t>19/09/2016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AF6A150-00E0-44D9-9F73-B998843AFBF3}"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524A8B-FE1A-4BFA-A1FC-E76BFF1893D2}" type="datetimeFigureOut">
              <a:rPr lang="en-AU" smtClean="0"/>
              <a:pPr/>
              <a:t>19/09/2016</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F6A150-00E0-44D9-9F73-B998843AFBF3}" type="slidenum">
              <a:rPr lang="en-AU" smtClean="0"/>
              <a:pPr/>
              <a:t>‹#›</a:t>
            </a:fld>
            <a:endParaRPr lang="en-AU"/>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AU" dirty="0"/>
          </a:p>
        </p:txBody>
      </p:sp>
      <p:sp>
        <p:nvSpPr>
          <p:cNvPr id="3" name="Subtitle 2"/>
          <p:cNvSpPr>
            <a:spLocks noGrp="1"/>
          </p:cNvSpPr>
          <p:nvPr>
            <p:ph type="subTitle" idx="1"/>
          </p:nvPr>
        </p:nvSpPr>
        <p:spPr/>
        <p:txBody>
          <a:bodyPr/>
          <a:lstStyle/>
          <a:p>
            <a:endParaRPr lang="en-AU"/>
          </a:p>
        </p:txBody>
      </p:sp>
      <p:sp>
        <p:nvSpPr>
          <p:cNvPr id="4" name="Oval 3"/>
          <p:cNvSpPr/>
          <p:nvPr/>
        </p:nvSpPr>
        <p:spPr>
          <a:xfrm rot="20527985">
            <a:off x="-327650" y="554"/>
            <a:ext cx="10160302" cy="6740314"/>
          </a:xfrm>
          <a:prstGeom prst="ellipse">
            <a:avLst/>
          </a:prstGeom>
          <a:solidFill>
            <a:schemeClr val="tx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5" name="Picture 4" descr="ISANA-logoBanner.jpg"/>
          <p:cNvPicPr>
            <a:picLocks noChangeAspect="1"/>
          </p:cNvPicPr>
          <p:nvPr/>
        </p:nvPicPr>
        <p:blipFill>
          <a:blip r:embed="rId3" cstate="print"/>
          <a:stretch>
            <a:fillRect/>
          </a:stretch>
        </p:blipFill>
        <p:spPr>
          <a:xfrm>
            <a:off x="539552" y="5706388"/>
            <a:ext cx="1368152" cy="793529"/>
          </a:xfrm>
          <a:prstGeom prst="rect">
            <a:avLst/>
          </a:prstGeom>
        </p:spPr>
      </p:pic>
      <p:sp>
        <p:nvSpPr>
          <p:cNvPr id="6" name="TextBox 5"/>
          <p:cNvSpPr txBox="1"/>
          <p:nvPr/>
        </p:nvSpPr>
        <p:spPr>
          <a:xfrm>
            <a:off x="1907704" y="2062837"/>
            <a:ext cx="6550496" cy="1569660"/>
          </a:xfrm>
          <a:prstGeom prst="rect">
            <a:avLst/>
          </a:prstGeom>
          <a:noFill/>
        </p:spPr>
        <p:txBody>
          <a:bodyPr wrap="square" rtlCol="0">
            <a:spAutoFit/>
          </a:bodyPr>
          <a:lstStyle/>
          <a:p>
            <a:pPr algn="ctr"/>
            <a:r>
              <a:rPr lang="en-US" sz="3200" b="1" dirty="0">
                <a:solidFill>
                  <a:schemeClr val="bg1"/>
                </a:solidFill>
              </a:rPr>
              <a:t>MANAGING CRITICAL INCIDENTS INVOLVING </a:t>
            </a:r>
          </a:p>
          <a:p>
            <a:pPr algn="ctr"/>
            <a:r>
              <a:rPr lang="en-US" sz="3200" b="1" dirty="0">
                <a:solidFill>
                  <a:schemeClr val="bg1"/>
                </a:solidFill>
              </a:rPr>
              <a:t>INTERNATIONAL STUDENTS</a:t>
            </a:r>
          </a:p>
        </p:txBody>
      </p:sp>
      <p:sp>
        <p:nvSpPr>
          <p:cNvPr id="7" name="TextBox 6"/>
          <p:cNvSpPr txBox="1"/>
          <p:nvPr/>
        </p:nvSpPr>
        <p:spPr>
          <a:xfrm>
            <a:off x="2123728" y="4221088"/>
            <a:ext cx="4464496" cy="830997"/>
          </a:xfrm>
          <a:prstGeom prst="rect">
            <a:avLst/>
          </a:prstGeom>
          <a:noFill/>
        </p:spPr>
        <p:txBody>
          <a:bodyPr wrap="square" rtlCol="0">
            <a:spAutoFit/>
          </a:bodyPr>
          <a:lstStyle/>
          <a:p>
            <a:r>
              <a:rPr lang="en-US" sz="2400" dirty="0">
                <a:solidFill>
                  <a:schemeClr val="bg1"/>
                </a:solidFill>
              </a:rPr>
              <a:t>MARYANN SEOW</a:t>
            </a:r>
          </a:p>
          <a:p>
            <a:r>
              <a:rPr lang="en-US" sz="2400" dirty="0">
                <a:solidFill>
                  <a:schemeClr val="bg1"/>
                </a:solidFill>
              </a:rPr>
              <a:t>NATIONAL PRESIDENT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extBox 1"/>
          <p:cNvSpPr txBox="1"/>
          <p:nvPr/>
        </p:nvSpPr>
        <p:spPr>
          <a:xfrm>
            <a:off x="1115616" y="836712"/>
            <a:ext cx="7056784" cy="4678204"/>
          </a:xfrm>
          <a:prstGeom prst="rect">
            <a:avLst/>
          </a:prstGeom>
          <a:noFill/>
        </p:spPr>
        <p:txBody>
          <a:bodyPr wrap="square" rtlCol="0">
            <a:spAutoFit/>
          </a:bodyPr>
          <a:lstStyle/>
          <a:p>
            <a:r>
              <a:rPr lang="en-AU" altLang="en-US" sz="2800" dirty="0">
                <a:solidFill>
                  <a:schemeClr val="bg1"/>
                </a:solidFill>
              </a:rPr>
              <a:t>Lets have a go at defining a critical incident.</a:t>
            </a:r>
          </a:p>
          <a:p>
            <a:endParaRPr lang="en-AU" altLang="en-US" sz="2800" dirty="0">
              <a:solidFill>
                <a:schemeClr val="bg1"/>
              </a:solidFill>
            </a:endParaRPr>
          </a:p>
          <a:p>
            <a:r>
              <a:rPr lang="en-AU" altLang="en-US" sz="2800" dirty="0">
                <a:solidFill>
                  <a:schemeClr val="bg1"/>
                </a:solidFill>
              </a:rPr>
              <a:t>One definition:</a:t>
            </a:r>
          </a:p>
          <a:p>
            <a:endParaRPr lang="en-AU" altLang="en-US" sz="2800" dirty="0">
              <a:solidFill>
                <a:schemeClr val="bg1"/>
              </a:solidFill>
            </a:endParaRPr>
          </a:p>
          <a:p>
            <a:pPr>
              <a:buNone/>
            </a:pPr>
            <a:r>
              <a:rPr lang="en-AU" altLang="en-US" sz="2800" i="1" dirty="0">
                <a:solidFill>
                  <a:schemeClr val="bg1"/>
                </a:solidFill>
              </a:rPr>
              <a:t>	“Any event which has a stressful impact sufficient enough to overwhelm the usually effective coping skills of either an individual or group. Critical incidents are typically sudden, powerful events which are outside the range of ordinary human experiences.”</a:t>
            </a:r>
            <a:endParaRPr lang="en-AU" altLang="en-US" sz="2800" dirty="0">
              <a:solidFill>
                <a:schemeClr val="bg1"/>
              </a:solidFill>
            </a:endParaRPr>
          </a:p>
          <a:p>
            <a:endParaRPr lang="en-US" dirty="0"/>
          </a:p>
        </p:txBody>
      </p:sp>
      <p:pic>
        <p:nvPicPr>
          <p:cNvPr id="3" name="Picture 2" descr="ISANA-logoBanner.jpg"/>
          <p:cNvPicPr>
            <a:picLocks noChangeAspect="1"/>
          </p:cNvPicPr>
          <p:nvPr/>
        </p:nvPicPr>
        <p:blipFill>
          <a:blip r:embed="rId3" cstate="print"/>
          <a:stretch>
            <a:fillRect/>
          </a:stretch>
        </p:blipFill>
        <p:spPr>
          <a:xfrm>
            <a:off x="323528" y="5877272"/>
            <a:ext cx="1368152" cy="793529"/>
          </a:xfrm>
          <a:prstGeom prst="rect">
            <a:avLst/>
          </a:prstGeom>
        </p:spPr>
      </p:pic>
    </p:spTree>
    <p:extLst>
      <p:ext uri="{BB962C8B-B14F-4D97-AF65-F5344CB8AC3E}">
        <p14:creationId xmlns:p14="http://schemas.microsoft.com/office/powerpoint/2010/main" val="4011456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Rectangle 1"/>
          <p:cNvSpPr/>
          <p:nvPr/>
        </p:nvSpPr>
        <p:spPr>
          <a:xfrm>
            <a:off x="1475656" y="548680"/>
            <a:ext cx="5353902" cy="523220"/>
          </a:xfrm>
          <a:prstGeom prst="rect">
            <a:avLst/>
          </a:prstGeom>
        </p:spPr>
        <p:txBody>
          <a:bodyPr wrap="none">
            <a:spAutoFit/>
          </a:bodyPr>
          <a:lstStyle/>
          <a:p>
            <a:r>
              <a:rPr lang="en-NZ" altLang="en-US" sz="2800" b="1" dirty="0">
                <a:solidFill>
                  <a:schemeClr val="bg1"/>
                </a:solidFill>
              </a:rPr>
              <a:t>EXAMPLES OF CRITICAL INCIDENTS</a:t>
            </a:r>
            <a:endParaRPr lang="en-US" sz="2800" b="1" dirty="0">
              <a:solidFill>
                <a:schemeClr val="bg1"/>
              </a:solidFill>
            </a:endParaRPr>
          </a:p>
        </p:txBody>
      </p:sp>
      <p:sp>
        <p:nvSpPr>
          <p:cNvPr id="3" name="TextBox 2"/>
          <p:cNvSpPr txBox="1"/>
          <p:nvPr/>
        </p:nvSpPr>
        <p:spPr>
          <a:xfrm>
            <a:off x="827584" y="1445146"/>
            <a:ext cx="7344816" cy="4801314"/>
          </a:xfrm>
          <a:prstGeom prst="rect">
            <a:avLst/>
          </a:prstGeom>
          <a:noFill/>
        </p:spPr>
        <p:txBody>
          <a:bodyPr wrap="square" rtlCol="0">
            <a:spAutoFit/>
          </a:bodyPr>
          <a:lstStyle/>
          <a:p>
            <a:r>
              <a:rPr lang="en-AU" altLang="en-US" sz="2400" dirty="0">
                <a:solidFill>
                  <a:schemeClr val="bg1"/>
                </a:solidFill>
              </a:rPr>
              <a:t>Critical incidents are not limited to, but could include:</a:t>
            </a:r>
            <a:br>
              <a:rPr lang="en-AU" altLang="en-US" sz="2400" dirty="0">
                <a:solidFill>
                  <a:schemeClr val="bg1"/>
                </a:solidFill>
              </a:rPr>
            </a:br>
            <a:endParaRPr lang="en-AU" altLang="en-US" sz="2400" dirty="0">
              <a:solidFill>
                <a:schemeClr val="bg1"/>
              </a:solidFill>
            </a:endParaRPr>
          </a:p>
          <a:p>
            <a:pPr marL="342900" indent="-342900">
              <a:buFont typeface="Arial" panose="020B0604020202020204" pitchFamily="34" charset="0"/>
              <a:buChar char="•"/>
            </a:pPr>
            <a:r>
              <a:rPr lang="en-AU" altLang="en-US" sz="2400" dirty="0">
                <a:solidFill>
                  <a:schemeClr val="bg1"/>
                </a:solidFill>
              </a:rPr>
              <a:t>missing students; </a:t>
            </a:r>
          </a:p>
          <a:p>
            <a:pPr marL="342900" indent="-342900">
              <a:buFont typeface="Arial" panose="020B0604020202020204" pitchFamily="34" charset="0"/>
              <a:buChar char="•"/>
            </a:pPr>
            <a:r>
              <a:rPr lang="en-AU" altLang="en-US" sz="2400" dirty="0">
                <a:solidFill>
                  <a:schemeClr val="bg1"/>
                </a:solidFill>
              </a:rPr>
              <a:t>severe verbal or psychological aggression; </a:t>
            </a:r>
          </a:p>
          <a:p>
            <a:pPr marL="342900" indent="-342900">
              <a:buFont typeface="Arial" panose="020B0604020202020204" pitchFamily="34" charset="0"/>
              <a:buChar char="•"/>
            </a:pPr>
            <a:r>
              <a:rPr lang="en-AU" altLang="en-US" sz="2400" dirty="0">
                <a:solidFill>
                  <a:schemeClr val="bg1"/>
                </a:solidFill>
              </a:rPr>
              <a:t>death, serious injury or any threat of these; </a:t>
            </a:r>
          </a:p>
          <a:p>
            <a:pPr marL="342900" indent="-342900">
              <a:buFont typeface="Arial" panose="020B0604020202020204" pitchFamily="34" charset="0"/>
              <a:buChar char="•"/>
            </a:pPr>
            <a:r>
              <a:rPr lang="en-AU" altLang="en-US" sz="2400" dirty="0">
                <a:solidFill>
                  <a:schemeClr val="bg1"/>
                </a:solidFill>
              </a:rPr>
              <a:t>natural disaster; </a:t>
            </a:r>
          </a:p>
          <a:p>
            <a:pPr marL="342900" indent="-342900">
              <a:buFont typeface="Arial" panose="020B0604020202020204" pitchFamily="34" charset="0"/>
              <a:buChar char="•"/>
            </a:pPr>
            <a:r>
              <a:rPr lang="en-AU" altLang="en-US" sz="2400" dirty="0">
                <a:solidFill>
                  <a:schemeClr val="bg1"/>
                </a:solidFill>
              </a:rPr>
              <a:t>issues such as domestic violence, sexual assault, drug or alcohol abuse; </a:t>
            </a:r>
          </a:p>
          <a:p>
            <a:pPr marL="342900" indent="-342900">
              <a:buFont typeface="Arial" panose="020B0604020202020204" pitchFamily="34" charset="0"/>
              <a:buChar char="•"/>
            </a:pPr>
            <a:r>
              <a:rPr lang="en-AU" altLang="en-US" sz="2400" dirty="0">
                <a:solidFill>
                  <a:schemeClr val="bg1"/>
                </a:solidFill>
              </a:rPr>
              <a:t>Non-life threatening events could still qualify as critical incidents.</a:t>
            </a:r>
          </a:p>
          <a:p>
            <a:pPr marL="342900" indent="-342900">
              <a:buFont typeface="Arial" panose="020B0604020202020204" pitchFamily="34" charset="0"/>
              <a:buChar char="•"/>
            </a:pPr>
            <a:endParaRPr lang="en-AU" altLang="en-US" sz="2400" dirty="0">
              <a:solidFill>
                <a:schemeClr val="bg1"/>
              </a:solidFill>
            </a:endParaRPr>
          </a:p>
          <a:p>
            <a:pPr algn="ctr"/>
            <a:r>
              <a:rPr lang="en-AU" altLang="en-US" sz="2400" b="1" dirty="0">
                <a:solidFill>
                  <a:schemeClr val="bg1"/>
                </a:solidFill>
              </a:rPr>
              <a:t>ARE YOU READY AND PREPARED?</a:t>
            </a:r>
          </a:p>
          <a:p>
            <a:endParaRPr lang="en-US" dirty="0"/>
          </a:p>
        </p:txBody>
      </p:sp>
      <p:pic>
        <p:nvPicPr>
          <p:cNvPr id="5" name="Picture 4" descr="ISANA-logoBanner.jpg"/>
          <p:cNvPicPr>
            <a:picLocks noChangeAspect="1"/>
          </p:cNvPicPr>
          <p:nvPr/>
        </p:nvPicPr>
        <p:blipFill>
          <a:blip r:embed="rId3" cstate="print"/>
          <a:stretch>
            <a:fillRect/>
          </a:stretch>
        </p:blipFill>
        <p:spPr>
          <a:xfrm>
            <a:off x="323528" y="5877272"/>
            <a:ext cx="1368152" cy="793529"/>
          </a:xfrm>
          <a:prstGeom prst="rect">
            <a:avLst/>
          </a:prstGeom>
        </p:spPr>
      </p:pic>
    </p:spTree>
    <p:extLst>
      <p:ext uri="{BB962C8B-B14F-4D97-AF65-F5344CB8AC3E}">
        <p14:creationId xmlns:p14="http://schemas.microsoft.com/office/powerpoint/2010/main" val="517883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TextBox 2"/>
          <p:cNvSpPr txBox="1"/>
          <p:nvPr/>
        </p:nvSpPr>
        <p:spPr>
          <a:xfrm>
            <a:off x="1115616" y="764704"/>
            <a:ext cx="6984776" cy="461665"/>
          </a:xfrm>
          <a:prstGeom prst="rect">
            <a:avLst/>
          </a:prstGeom>
          <a:noFill/>
        </p:spPr>
        <p:txBody>
          <a:bodyPr wrap="square" rtlCol="0">
            <a:spAutoFit/>
          </a:bodyPr>
          <a:lstStyle/>
          <a:p>
            <a:pPr algn="ctr"/>
            <a:r>
              <a:rPr lang="en-US" dirty="0"/>
              <a:t> </a:t>
            </a:r>
            <a:r>
              <a:rPr lang="en-US" sz="2400" b="1" dirty="0">
                <a:solidFill>
                  <a:schemeClr val="bg1"/>
                </a:solidFill>
              </a:rPr>
              <a:t>WHY DO YOU NEED TO BE PREPARED?</a:t>
            </a:r>
            <a:endParaRPr lang="en-US" sz="2400" b="1" dirty="0"/>
          </a:p>
        </p:txBody>
      </p:sp>
      <p:sp>
        <p:nvSpPr>
          <p:cNvPr id="4" name="TextBox 3"/>
          <p:cNvSpPr txBox="1"/>
          <p:nvPr/>
        </p:nvSpPr>
        <p:spPr>
          <a:xfrm>
            <a:off x="1259632" y="1916832"/>
            <a:ext cx="7200800" cy="3416320"/>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en-US" sz="2800" dirty="0">
                <a:solidFill>
                  <a:schemeClr val="bg1"/>
                </a:solidFill>
              </a:rPr>
              <a:t>More effective management</a:t>
            </a:r>
          </a:p>
          <a:p>
            <a:pPr marL="457200" indent="-457200">
              <a:lnSpc>
                <a:spcPct val="150000"/>
              </a:lnSpc>
              <a:buFont typeface="Arial" panose="020B0604020202020204" pitchFamily="34" charset="0"/>
              <a:buChar char="•"/>
            </a:pPr>
            <a:r>
              <a:rPr lang="en-US" sz="2800" dirty="0">
                <a:solidFill>
                  <a:schemeClr val="bg1"/>
                </a:solidFill>
              </a:rPr>
              <a:t>Brand and reputational management</a:t>
            </a:r>
          </a:p>
          <a:p>
            <a:pPr marL="457200" indent="-457200">
              <a:lnSpc>
                <a:spcPct val="150000"/>
              </a:lnSpc>
              <a:buFont typeface="Arial" panose="020B0604020202020204" pitchFamily="34" charset="0"/>
              <a:buChar char="•"/>
            </a:pPr>
            <a:r>
              <a:rPr lang="en-US" sz="2800" dirty="0">
                <a:solidFill>
                  <a:schemeClr val="bg1"/>
                </a:solidFill>
              </a:rPr>
              <a:t>Statutory requirements</a:t>
            </a:r>
          </a:p>
          <a:p>
            <a:pPr marL="457200" indent="-457200">
              <a:lnSpc>
                <a:spcPct val="150000"/>
              </a:lnSpc>
              <a:buFont typeface="Arial" panose="020B0604020202020204" pitchFamily="34" charset="0"/>
              <a:buChar char="•"/>
            </a:pPr>
            <a:r>
              <a:rPr lang="en-US" sz="2800" dirty="0">
                <a:solidFill>
                  <a:schemeClr val="bg1"/>
                </a:solidFill>
              </a:rPr>
              <a:t>Well-being responsibilities</a:t>
            </a:r>
          </a:p>
          <a:p>
            <a:pPr>
              <a:lnSpc>
                <a:spcPct val="150000"/>
              </a:lnSpc>
            </a:pPr>
            <a:endParaRPr lang="en-US" sz="2000" dirty="0">
              <a:solidFill>
                <a:schemeClr val="bg1"/>
              </a:solidFill>
            </a:endParaRPr>
          </a:p>
          <a:p>
            <a:endParaRPr lang="en-US" dirty="0">
              <a:solidFill>
                <a:schemeClr val="bg1"/>
              </a:solidFill>
            </a:endParaRPr>
          </a:p>
        </p:txBody>
      </p:sp>
      <p:pic>
        <p:nvPicPr>
          <p:cNvPr id="5" name="Picture 4" descr="ISANA-logoBanner.jpg"/>
          <p:cNvPicPr>
            <a:picLocks noChangeAspect="1"/>
          </p:cNvPicPr>
          <p:nvPr/>
        </p:nvPicPr>
        <p:blipFill>
          <a:blip r:embed="rId3" cstate="print"/>
          <a:stretch>
            <a:fillRect/>
          </a:stretch>
        </p:blipFill>
        <p:spPr>
          <a:xfrm>
            <a:off x="323528" y="5877272"/>
            <a:ext cx="1368152" cy="793529"/>
          </a:xfrm>
          <a:prstGeom prst="rect">
            <a:avLst/>
          </a:prstGeom>
        </p:spPr>
      </p:pic>
    </p:spTree>
    <p:extLst>
      <p:ext uri="{BB962C8B-B14F-4D97-AF65-F5344CB8AC3E}">
        <p14:creationId xmlns:p14="http://schemas.microsoft.com/office/powerpoint/2010/main" val="1969970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Rectangle 2"/>
          <p:cNvSpPr/>
          <p:nvPr/>
        </p:nvSpPr>
        <p:spPr>
          <a:xfrm>
            <a:off x="1331640" y="764704"/>
            <a:ext cx="6696744" cy="461665"/>
          </a:xfrm>
          <a:prstGeom prst="rect">
            <a:avLst/>
          </a:prstGeom>
        </p:spPr>
        <p:txBody>
          <a:bodyPr wrap="square">
            <a:spAutoFit/>
          </a:bodyPr>
          <a:lstStyle/>
          <a:p>
            <a:r>
              <a:rPr lang="en-AU" sz="24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GUIDELINES</a:t>
            </a:r>
            <a:endParaRPr lang="en-US" sz="2400" dirty="0">
              <a:solidFill>
                <a:schemeClr val="bg1"/>
              </a:solidFill>
            </a:endParaRPr>
          </a:p>
        </p:txBody>
      </p:sp>
      <p:sp>
        <p:nvSpPr>
          <p:cNvPr id="4" name="TextBox 3"/>
          <p:cNvSpPr txBox="1"/>
          <p:nvPr/>
        </p:nvSpPr>
        <p:spPr>
          <a:xfrm>
            <a:off x="1331640" y="1251808"/>
            <a:ext cx="6840760" cy="4801314"/>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400" dirty="0">
                <a:solidFill>
                  <a:schemeClr val="bg1"/>
                </a:solidFill>
              </a:rPr>
              <a:t>Have a Plan</a:t>
            </a:r>
          </a:p>
          <a:p>
            <a:pPr marL="342900" indent="-342900">
              <a:lnSpc>
                <a:spcPct val="150000"/>
              </a:lnSpc>
              <a:buFont typeface="Arial" panose="020B0604020202020204" pitchFamily="34" charset="0"/>
              <a:buChar char="•"/>
            </a:pPr>
            <a:r>
              <a:rPr lang="en-US" sz="2400" dirty="0">
                <a:solidFill>
                  <a:schemeClr val="bg1"/>
                </a:solidFill>
              </a:rPr>
              <a:t>Single point of referral</a:t>
            </a:r>
          </a:p>
          <a:p>
            <a:pPr marL="285750" indent="-285750">
              <a:lnSpc>
                <a:spcPct val="150000"/>
              </a:lnSpc>
              <a:buFont typeface="Arial" panose="020B0604020202020204" pitchFamily="34" charset="0"/>
              <a:buChar char="•"/>
            </a:pPr>
            <a:r>
              <a:rPr lang="en-US" sz="2400" dirty="0">
                <a:solidFill>
                  <a:schemeClr val="bg1"/>
                </a:solidFill>
              </a:rPr>
              <a:t>A response team with visible leadership</a:t>
            </a:r>
          </a:p>
          <a:p>
            <a:pPr marL="285750" indent="-285750">
              <a:lnSpc>
                <a:spcPct val="150000"/>
              </a:lnSpc>
              <a:buFont typeface="Arial" panose="020B0604020202020204" pitchFamily="34" charset="0"/>
              <a:buChar char="•"/>
            </a:pPr>
            <a:r>
              <a:rPr lang="en-US" sz="2400" dirty="0">
                <a:solidFill>
                  <a:schemeClr val="bg1"/>
                </a:solidFill>
              </a:rPr>
              <a:t>Information gathering and verification</a:t>
            </a:r>
          </a:p>
          <a:p>
            <a:pPr marL="285750" indent="-285750">
              <a:lnSpc>
                <a:spcPct val="150000"/>
              </a:lnSpc>
              <a:buFont typeface="Arial" panose="020B0604020202020204" pitchFamily="34" charset="0"/>
              <a:buChar char="•"/>
            </a:pPr>
            <a:r>
              <a:rPr lang="en-US" sz="2400" dirty="0">
                <a:solidFill>
                  <a:schemeClr val="bg1"/>
                </a:solidFill>
              </a:rPr>
              <a:t>Connect and support affected individuals</a:t>
            </a:r>
          </a:p>
          <a:p>
            <a:pPr marL="285750" indent="-285750">
              <a:lnSpc>
                <a:spcPct val="150000"/>
              </a:lnSpc>
              <a:buFont typeface="Arial" panose="020B0604020202020204" pitchFamily="34" charset="0"/>
              <a:buChar char="•"/>
            </a:pPr>
            <a:r>
              <a:rPr lang="en-US" sz="2400" dirty="0">
                <a:solidFill>
                  <a:schemeClr val="bg1"/>
                </a:solidFill>
              </a:rPr>
              <a:t>Communication protocols – internal and external</a:t>
            </a:r>
          </a:p>
          <a:p>
            <a:pPr marL="285750" indent="-285750">
              <a:lnSpc>
                <a:spcPct val="150000"/>
              </a:lnSpc>
              <a:buFont typeface="Arial" panose="020B0604020202020204" pitchFamily="34" charset="0"/>
              <a:buChar char="•"/>
            </a:pPr>
            <a:r>
              <a:rPr lang="en-AU" altLang="en-US" sz="2400" dirty="0">
                <a:solidFill>
                  <a:schemeClr val="bg1"/>
                </a:solidFill>
              </a:rPr>
              <a:t>Use all resources available to you</a:t>
            </a:r>
            <a:endParaRPr lang="en-US" sz="2400" dirty="0">
              <a:solidFill>
                <a:schemeClr val="bg1"/>
              </a:solidFill>
            </a:endParaRPr>
          </a:p>
          <a:p>
            <a:pPr marL="285750" indent="-285750">
              <a:lnSpc>
                <a:spcPct val="150000"/>
              </a:lnSpc>
              <a:buFont typeface="Arial" panose="020B0604020202020204" pitchFamily="34" charset="0"/>
              <a:buChar char="•"/>
            </a:pPr>
            <a:r>
              <a:rPr lang="en-US" sz="2400" dirty="0">
                <a:solidFill>
                  <a:schemeClr val="bg1"/>
                </a:solidFill>
              </a:rPr>
              <a:t>Record keeping</a:t>
            </a:r>
          </a:p>
          <a:p>
            <a:endParaRPr lang="en-US" dirty="0"/>
          </a:p>
        </p:txBody>
      </p:sp>
      <p:pic>
        <p:nvPicPr>
          <p:cNvPr id="5" name="Picture 4" descr="ISANA-logoBanner.jpg"/>
          <p:cNvPicPr>
            <a:picLocks noChangeAspect="1"/>
          </p:cNvPicPr>
          <p:nvPr/>
        </p:nvPicPr>
        <p:blipFill>
          <a:blip r:embed="rId3" cstate="print"/>
          <a:stretch>
            <a:fillRect/>
          </a:stretch>
        </p:blipFill>
        <p:spPr>
          <a:xfrm>
            <a:off x="323528" y="5877272"/>
            <a:ext cx="1368152" cy="793529"/>
          </a:xfrm>
          <a:prstGeom prst="rect">
            <a:avLst/>
          </a:prstGeom>
        </p:spPr>
      </p:pic>
    </p:spTree>
    <p:extLst>
      <p:ext uri="{BB962C8B-B14F-4D97-AF65-F5344CB8AC3E}">
        <p14:creationId xmlns:p14="http://schemas.microsoft.com/office/powerpoint/2010/main" val="3178514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Rectangle 1"/>
          <p:cNvSpPr/>
          <p:nvPr/>
        </p:nvSpPr>
        <p:spPr>
          <a:xfrm>
            <a:off x="755576" y="1196752"/>
            <a:ext cx="7272808" cy="4524315"/>
          </a:xfrm>
          <a:prstGeom prst="rect">
            <a:avLst/>
          </a:prstGeom>
        </p:spPr>
        <p:txBody>
          <a:bodyPr wrap="square">
            <a:spAutoFit/>
          </a:bodyPr>
          <a:lstStyle/>
          <a:p>
            <a:pPr marL="457200" indent="-457200">
              <a:lnSpc>
                <a:spcPct val="150000"/>
              </a:lnSpc>
              <a:buFont typeface="Arial" panose="020B0604020202020204" pitchFamily="34" charset="0"/>
              <a:buChar char="•"/>
            </a:pPr>
            <a:r>
              <a:rPr lang="en-US" altLang="en-US" sz="2400" dirty="0">
                <a:solidFill>
                  <a:schemeClr val="bg1"/>
                </a:solidFill>
              </a:rPr>
              <a:t>Clear roles are important</a:t>
            </a:r>
          </a:p>
          <a:p>
            <a:pPr marL="457200" indent="-457200">
              <a:lnSpc>
                <a:spcPct val="150000"/>
              </a:lnSpc>
              <a:buFont typeface="Arial" panose="020B0604020202020204" pitchFamily="34" charset="0"/>
              <a:buChar char="•"/>
            </a:pPr>
            <a:r>
              <a:rPr lang="en-US" altLang="en-US" sz="2400" dirty="0">
                <a:solidFill>
                  <a:schemeClr val="bg1"/>
                </a:solidFill>
              </a:rPr>
              <a:t>Develop staff skills</a:t>
            </a:r>
          </a:p>
          <a:p>
            <a:pPr marL="457200" indent="-457200">
              <a:lnSpc>
                <a:spcPct val="150000"/>
              </a:lnSpc>
              <a:buFont typeface="Arial" panose="020B0604020202020204" pitchFamily="34" charset="0"/>
              <a:buChar char="•"/>
            </a:pPr>
            <a:r>
              <a:rPr lang="en-US" altLang="en-US" sz="2400" dirty="0">
                <a:solidFill>
                  <a:schemeClr val="bg1"/>
                </a:solidFill>
              </a:rPr>
              <a:t>Timeliness of communication is critical</a:t>
            </a:r>
          </a:p>
          <a:p>
            <a:pPr marL="457200" indent="-457200">
              <a:lnSpc>
                <a:spcPct val="150000"/>
              </a:lnSpc>
              <a:buFont typeface="Arial" panose="020B0604020202020204" pitchFamily="34" charset="0"/>
              <a:buChar char="•"/>
            </a:pPr>
            <a:r>
              <a:rPr lang="en-AU" altLang="en-US" sz="2400" dirty="0">
                <a:solidFill>
                  <a:schemeClr val="bg1"/>
                </a:solidFill>
              </a:rPr>
              <a:t>Cross-team communication and collaboration is vital</a:t>
            </a:r>
            <a:endParaRPr lang="en-US" altLang="en-US" sz="2400" dirty="0">
              <a:solidFill>
                <a:schemeClr val="bg1"/>
              </a:solidFill>
            </a:endParaRPr>
          </a:p>
          <a:p>
            <a:pPr marL="914400" lvl="1" indent="-457200">
              <a:lnSpc>
                <a:spcPct val="150000"/>
              </a:lnSpc>
              <a:buFont typeface="Arial" panose="020B0604020202020204" pitchFamily="34" charset="0"/>
              <a:buChar char="•"/>
            </a:pPr>
            <a:r>
              <a:rPr lang="en-US" altLang="en-US" sz="2400" dirty="0">
                <a:solidFill>
                  <a:schemeClr val="bg1"/>
                </a:solidFill>
              </a:rPr>
              <a:t>Involve community groups for additional support</a:t>
            </a:r>
          </a:p>
          <a:p>
            <a:pPr marL="914400" lvl="1" indent="-457200">
              <a:lnSpc>
                <a:spcPct val="150000"/>
              </a:lnSpc>
              <a:buFont typeface="Arial" panose="020B0604020202020204" pitchFamily="34" charset="0"/>
              <a:buChar char="•"/>
            </a:pPr>
            <a:r>
              <a:rPr lang="en-US" altLang="en-US" sz="2400" dirty="0">
                <a:solidFill>
                  <a:schemeClr val="bg1"/>
                </a:solidFill>
              </a:rPr>
              <a:t>Partner with diplomatic representatives</a:t>
            </a:r>
          </a:p>
          <a:p>
            <a:pPr marL="457200" indent="-457200">
              <a:lnSpc>
                <a:spcPct val="150000"/>
              </a:lnSpc>
              <a:buFont typeface="Arial" panose="020B0604020202020204" pitchFamily="34" charset="0"/>
              <a:buChar char="•"/>
            </a:pPr>
            <a:r>
              <a:rPr lang="en-AU" altLang="en-US" sz="2400" dirty="0">
                <a:solidFill>
                  <a:schemeClr val="bg1"/>
                </a:solidFill>
              </a:rPr>
              <a:t>Establish relationships with authorities</a:t>
            </a:r>
            <a:endParaRPr lang="en-US" altLang="en-US" sz="2400" dirty="0">
              <a:solidFill>
                <a:schemeClr val="bg1"/>
              </a:solidFill>
            </a:endParaRPr>
          </a:p>
          <a:p>
            <a:pPr marL="457200" indent="-457200">
              <a:lnSpc>
                <a:spcPct val="150000"/>
              </a:lnSpc>
              <a:buFont typeface="Arial" panose="020B0604020202020204" pitchFamily="34" charset="0"/>
              <a:buChar char="•"/>
            </a:pPr>
            <a:r>
              <a:rPr lang="en-US" altLang="en-US" sz="2400" dirty="0">
                <a:solidFill>
                  <a:schemeClr val="bg1"/>
                </a:solidFill>
              </a:rPr>
              <a:t>Keep in touch with the students – build trust</a:t>
            </a:r>
          </a:p>
        </p:txBody>
      </p:sp>
      <p:sp>
        <p:nvSpPr>
          <p:cNvPr id="3" name="TextBox 2"/>
          <p:cNvSpPr txBox="1"/>
          <p:nvPr/>
        </p:nvSpPr>
        <p:spPr>
          <a:xfrm>
            <a:off x="1583668" y="476672"/>
            <a:ext cx="5616624" cy="523220"/>
          </a:xfrm>
          <a:prstGeom prst="rect">
            <a:avLst/>
          </a:prstGeom>
          <a:noFill/>
        </p:spPr>
        <p:txBody>
          <a:bodyPr wrap="square" rtlCol="0">
            <a:spAutoFit/>
          </a:bodyPr>
          <a:lstStyle/>
          <a:p>
            <a:pPr algn="ctr"/>
            <a:r>
              <a:rPr lang="en-US" sz="2800" b="1" dirty="0">
                <a:solidFill>
                  <a:schemeClr val="bg1"/>
                </a:solidFill>
              </a:rPr>
              <a:t>IMPORTANT CONSIDERATIONS</a:t>
            </a:r>
          </a:p>
        </p:txBody>
      </p:sp>
      <p:pic>
        <p:nvPicPr>
          <p:cNvPr id="4" name="Picture 3" descr="ISANA-logoBanner.jpg"/>
          <p:cNvPicPr>
            <a:picLocks noChangeAspect="1"/>
          </p:cNvPicPr>
          <p:nvPr/>
        </p:nvPicPr>
        <p:blipFill>
          <a:blip r:embed="rId3" cstate="print"/>
          <a:stretch>
            <a:fillRect/>
          </a:stretch>
        </p:blipFill>
        <p:spPr>
          <a:xfrm>
            <a:off x="323528" y="5877272"/>
            <a:ext cx="1368152" cy="793529"/>
          </a:xfrm>
          <a:prstGeom prst="rect">
            <a:avLst/>
          </a:prstGeom>
        </p:spPr>
      </p:pic>
    </p:spTree>
    <p:extLst>
      <p:ext uri="{BB962C8B-B14F-4D97-AF65-F5344CB8AC3E}">
        <p14:creationId xmlns:p14="http://schemas.microsoft.com/office/powerpoint/2010/main" val="1751222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extBox 1"/>
          <p:cNvSpPr txBox="1"/>
          <p:nvPr/>
        </p:nvSpPr>
        <p:spPr>
          <a:xfrm>
            <a:off x="1115616" y="764704"/>
            <a:ext cx="6984776" cy="461665"/>
          </a:xfrm>
          <a:prstGeom prst="rect">
            <a:avLst/>
          </a:prstGeom>
          <a:noFill/>
        </p:spPr>
        <p:txBody>
          <a:bodyPr wrap="square" rtlCol="0">
            <a:spAutoFit/>
          </a:bodyPr>
          <a:lstStyle/>
          <a:p>
            <a:r>
              <a:rPr lang="en-US" sz="2400" b="1" dirty="0">
                <a:solidFill>
                  <a:schemeClr val="bg1"/>
                </a:solidFill>
              </a:rPr>
              <a:t>AH  - YES – BUT </a:t>
            </a:r>
            <a:r>
              <a:rPr lang="en-US" sz="2400" dirty="0">
                <a:solidFill>
                  <a:schemeClr val="bg1"/>
                </a:solidFill>
              </a:rPr>
              <a:t>…</a:t>
            </a:r>
          </a:p>
        </p:txBody>
      </p:sp>
      <p:sp>
        <p:nvSpPr>
          <p:cNvPr id="3" name="TextBox 2"/>
          <p:cNvSpPr txBox="1"/>
          <p:nvPr/>
        </p:nvSpPr>
        <p:spPr>
          <a:xfrm>
            <a:off x="1115616" y="1556792"/>
            <a:ext cx="7200800" cy="3970318"/>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800" dirty="0">
                <a:solidFill>
                  <a:schemeClr val="bg1"/>
                </a:solidFill>
              </a:rPr>
              <a:t>Social media – managing the message</a:t>
            </a:r>
          </a:p>
          <a:p>
            <a:pPr marL="285750" indent="-285750">
              <a:lnSpc>
                <a:spcPct val="150000"/>
              </a:lnSpc>
              <a:buFont typeface="Arial" panose="020B0604020202020204" pitchFamily="34" charset="0"/>
              <a:buChar char="•"/>
            </a:pPr>
            <a:r>
              <a:rPr lang="en-US" sz="2800" dirty="0">
                <a:solidFill>
                  <a:schemeClr val="bg1"/>
                </a:solidFill>
              </a:rPr>
              <a:t>Other providers – students have friends</a:t>
            </a:r>
          </a:p>
          <a:p>
            <a:pPr marL="285750" indent="-285750">
              <a:lnSpc>
                <a:spcPct val="150000"/>
              </a:lnSpc>
              <a:buFont typeface="Arial" panose="020B0604020202020204" pitchFamily="34" charset="0"/>
              <a:buChar char="•"/>
            </a:pPr>
            <a:r>
              <a:rPr lang="en-US" sz="2800" dirty="0">
                <a:solidFill>
                  <a:schemeClr val="bg1"/>
                </a:solidFill>
              </a:rPr>
              <a:t>Funding/finances – support, contingencies</a:t>
            </a:r>
          </a:p>
          <a:p>
            <a:pPr marL="285750" indent="-285750">
              <a:lnSpc>
                <a:spcPct val="150000"/>
              </a:lnSpc>
              <a:buFont typeface="Arial" panose="020B0604020202020204" pitchFamily="34" charset="0"/>
              <a:buChar char="•"/>
            </a:pPr>
            <a:r>
              <a:rPr lang="en-US" sz="2800" dirty="0">
                <a:solidFill>
                  <a:schemeClr val="bg1"/>
                </a:solidFill>
              </a:rPr>
              <a:t>Excessive demands – when to say ‘No’</a:t>
            </a:r>
          </a:p>
          <a:p>
            <a:pPr marL="285750" indent="-285750">
              <a:lnSpc>
                <a:spcPct val="150000"/>
              </a:lnSpc>
              <a:buFont typeface="Arial" panose="020B0604020202020204" pitchFamily="34" charset="0"/>
              <a:buChar char="•"/>
            </a:pPr>
            <a:r>
              <a:rPr lang="en-US" sz="2800" dirty="0">
                <a:solidFill>
                  <a:schemeClr val="bg1"/>
                </a:solidFill>
              </a:rPr>
              <a:t>Too much ‘help’ –managing goodwill</a:t>
            </a:r>
          </a:p>
          <a:p>
            <a:pPr marL="285750" indent="-285750">
              <a:lnSpc>
                <a:spcPct val="150000"/>
              </a:lnSpc>
              <a:buFont typeface="Arial" panose="020B0604020202020204" pitchFamily="34" charset="0"/>
              <a:buChar char="•"/>
            </a:pPr>
            <a:r>
              <a:rPr lang="en-US" sz="2800" dirty="0">
                <a:solidFill>
                  <a:schemeClr val="bg1"/>
                </a:solidFill>
              </a:rPr>
              <a:t>Workload management – staff wellbeing</a:t>
            </a:r>
          </a:p>
        </p:txBody>
      </p:sp>
      <p:pic>
        <p:nvPicPr>
          <p:cNvPr id="4" name="Picture 3" descr="ISANA-logoBanner.jpg"/>
          <p:cNvPicPr>
            <a:picLocks noChangeAspect="1"/>
          </p:cNvPicPr>
          <p:nvPr/>
        </p:nvPicPr>
        <p:blipFill>
          <a:blip r:embed="rId2" cstate="print"/>
          <a:stretch>
            <a:fillRect/>
          </a:stretch>
        </p:blipFill>
        <p:spPr>
          <a:xfrm>
            <a:off x="323528" y="5877272"/>
            <a:ext cx="1368152" cy="793529"/>
          </a:xfrm>
          <a:prstGeom prst="rect">
            <a:avLst/>
          </a:prstGeom>
        </p:spPr>
      </p:pic>
    </p:spTree>
    <p:extLst>
      <p:ext uri="{BB962C8B-B14F-4D97-AF65-F5344CB8AC3E}">
        <p14:creationId xmlns:p14="http://schemas.microsoft.com/office/powerpoint/2010/main" val="2484017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d.keepcalm-o-matic.co.uk/i/keep-calm-and-don-t-panic-7.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764704"/>
            <a:ext cx="7915159" cy="5085184"/>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0602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extBox 1"/>
          <p:cNvSpPr txBox="1"/>
          <p:nvPr/>
        </p:nvSpPr>
        <p:spPr>
          <a:xfrm>
            <a:off x="899592" y="1556792"/>
            <a:ext cx="7200800" cy="3785652"/>
          </a:xfrm>
          <a:prstGeom prst="rect">
            <a:avLst/>
          </a:prstGeom>
          <a:noFill/>
        </p:spPr>
        <p:txBody>
          <a:bodyPr wrap="square" rtlCol="0">
            <a:spAutoFit/>
          </a:bodyPr>
          <a:lstStyle/>
          <a:p>
            <a:pPr algn="ctr"/>
            <a:r>
              <a:rPr lang="en-US" sz="4000" b="1" dirty="0">
                <a:solidFill>
                  <a:schemeClr val="bg1"/>
                </a:solidFill>
              </a:rPr>
              <a:t>THANK YOU</a:t>
            </a:r>
          </a:p>
          <a:p>
            <a:pPr algn="ctr"/>
            <a:endParaRPr lang="en-US" sz="4000" b="1" dirty="0">
              <a:solidFill>
                <a:schemeClr val="bg1"/>
              </a:solidFill>
            </a:endParaRPr>
          </a:p>
          <a:p>
            <a:pPr algn="ctr"/>
            <a:r>
              <a:rPr lang="en-US" sz="4000" b="1" dirty="0">
                <a:solidFill>
                  <a:schemeClr val="bg1"/>
                </a:solidFill>
              </a:rPr>
              <a:t>MARY ANN SEOW</a:t>
            </a:r>
          </a:p>
          <a:p>
            <a:pPr algn="ctr"/>
            <a:r>
              <a:rPr lang="en-US" sz="4000" b="1" dirty="0">
                <a:solidFill>
                  <a:schemeClr val="bg1"/>
                </a:solidFill>
              </a:rPr>
              <a:t>NATIONAL PRESIDENT</a:t>
            </a:r>
          </a:p>
          <a:p>
            <a:pPr algn="ctr"/>
            <a:endParaRPr lang="en-US" sz="4000" b="1" dirty="0">
              <a:solidFill>
                <a:schemeClr val="bg1"/>
              </a:solidFill>
            </a:endParaRPr>
          </a:p>
          <a:p>
            <a:pPr algn="ctr"/>
            <a:r>
              <a:rPr lang="en-US" sz="4000" b="1" dirty="0">
                <a:solidFill>
                  <a:schemeClr val="bg1"/>
                </a:solidFill>
              </a:rPr>
              <a:t>PRESIDENT@ISANA.ORG.AU</a:t>
            </a:r>
          </a:p>
        </p:txBody>
      </p:sp>
      <p:pic>
        <p:nvPicPr>
          <p:cNvPr id="3" name="Picture 2" descr="ISANA-logoBanner.jpg"/>
          <p:cNvPicPr>
            <a:picLocks noChangeAspect="1"/>
          </p:cNvPicPr>
          <p:nvPr/>
        </p:nvPicPr>
        <p:blipFill>
          <a:blip r:embed="rId2" cstate="print"/>
          <a:stretch>
            <a:fillRect/>
          </a:stretch>
        </p:blipFill>
        <p:spPr>
          <a:xfrm>
            <a:off x="323528" y="5877272"/>
            <a:ext cx="1368152" cy="793529"/>
          </a:xfrm>
          <a:prstGeom prst="rect">
            <a:avLst/>
          </a:prstGeom>
        </p:spPr>
      </p:pic>
    </p:spTree>
    <p:extLst>
      <p:ext uri="{BB962C8B-B14F-4D97-AF65-F5344CB8AC3E}">
        <p14:creationId xmlns:p14="http://schemas.microsoft.com/office/powerpoint/2010/main" val="2919650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2029</TotalTime>
  <Words>198</Words>
  <Application>Microsoft Office PowerPoint</Application>
  <PresentationFormat>On-screen Show (4:3)</PresentationFormat>
  <Paragraphs>62</Paragraphs>
  <Slides>9</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Brett</dc:creator>
  <cp:lastModifiedBy>ISANA</cp:lastModifiedBy>
  <cp:revision>60</cp:revision>
  <cp:lastPrinted>2016-08-31T09:35:20Z</cp:lastPrinted>
  <dcterms:created xsi:type="dcterms:W3CDTF">2016-03-21T08:41:29Z</dcterms:created>
  <dcterms:modified xsi:type="dcterms:W3CDTF">2016-09-18T23:02:53Z</dcterms:modified>
</cp:coreProperties>
</file>