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62" r:id="rId5"/>
    <p:sldId id="264" r:id="rId6"/>
    <p:sldId id="265" r:id="rId7"/>
    <p:sldId id="268" r:id="rId8"/>
    <p:sldId id="269" r:id="rId9"/>
    <p:sldId id="267" r:id="rId10"/>
    <p:sldId id="259" r:id="rId11"/>
    <p:sldId id="260" r:id="rId12"/>
    <p:sldId id="270" r:id="rId13"/>
    <p:sldId id="26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647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9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7638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8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56371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15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350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411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05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87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2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32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96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551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538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7020D-0C3F-154D-8578-85C3D7474104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F23BD46-91AD-A540-A787-7B42FE1CC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2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Employability Forum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Student Perspectives</a:t>
            </a:r>
          </a:p>
          <a:p>
            <a:r>
              <a:rPr lang="en-US" dirty="0"/>
              <a:t>Presented by: </a:t>
            </a:r>
            <a:r>
              <a:rPr lang="en-US" dirty="0" err="1"/>
              <a:t>Zaheer</a:t>
            </a:r>
            <a:r>
              <a:rPr lang="en-US" dirty="0"/>
              <a:t> </a:t>
            </a:r>
            <a:r>
              <a:rPr lang="en-US" dirty="0" err="1"/>
              <a:t>Qazi</a:t>
            </a:r>
            <a:r>
              <a:rPr lang="en-US" dirty="0"/>
              <a:t> &amp; Sebastian Au</a:t>
            </a:r>
          </a:p>
        </p:txBody>
      </p:sp>
    </p:spTree>
    <p:extLst>
      <p:ext uri="{BB962C8B-B14F-4D97-AF65-F5344CB8AC3E}">
        <p14:creationId xmlns:p14="http://schemas.microsoft.com/office/powerpoint/2010/main" val="1949258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Discrimination from employers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Many students want to gain some work experience before going back to their home countries</a:t>
            </a:r>
          </a:p>
          <a:p>
            <a:endParaRPr lang="en-US" dirty="0"/>
          </a:p>
          <a:p>
            <a:r>
              <a:rPr lang="en-US" dirty="0"/>
              <a:t>DIAC is supporting this by offering post-study work visas</a:t>
            </a:r>
          </a:p>
          <a:p>
            <a:endParaRPr lang="en-US" dirty="0"/>
          </a:p>
          <a:p>
            <a:r>
              <a:rPr lang="en-US" dirty="0"/>
              <a:t>Businesses discriminate applicants with no PR or Australian Citizenship</a:t>
            </a:r>
          </a:p>
          <a:p>
            <a:endParaRPr lang="en-US" dirty="0"/>
          </a:p>
          <a:p>
            <a:r>
              <a:rPr lang="en-US" dirty="0"/>
              <a:t>My experience:</a:t>
            </a:r>
          </a:p>
          <a:p>
            <a:pPr lvl="1"/>
            <a:r>
              <a:rPr lang="en-US" sz="1600" dirty="0"/>
              <a:t>About to graduate</a:t>
            </a:r>
          </a:p>
          <a:p>
            <a:pPr lvl="1"/>
            <a:r>
              <a:rPr lang="en-US" sz="1600" dirty="0"/>
              <a:t>Want to gain work experience in Australia before going back to Germany</a:t>
            </a:r>
          </a:p>
          <a:p>
            <a:pPr lvl="1"/>
            <a:r>
              <a:rPr lang="en-US" sz="1600" dirty="0"/>
              <a:t>In the search of graduate positions in marketing</a:t>
            </a:r>
          </a:p>
          <a:p>
            <a:pPr lvl="1"/>
            <a:r>
              <a:rPr lang="en-US" sz="1600" dirty="0"/>
              <a:t>Almost all listings are only open to Australian citizens or holders of PR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5039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Discrimination from employers – contd.</a:t>
            </a:r>
          </a:p>
        </p:txBody>
      </p:sp>
      <p:pic>
        <p:nvPicPr>
          <p:cNvPr id="3" name="Picture 2" descr="Screen Shot 2016-05-07 at 10.02.4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93" y="1805249"/>
            <a:ext cx="4318000" cy="825500"/>
          </a:xfrm>
          <a:prstGeom prst="rect">
            <a:avLst/>
          </a:prstGeom>
        </p:spPr>
      </p:pic>
      <p:pic>
        <p:nvPicPr>
          <p:cNvPr id="4" name="Picture 3" descr="Screen Shot 2016-05-07 at 9.43.1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535" y="2818021"/>
            <a:ext cx="2967933" cy="661475"/>
          </a:xfrm>
          <a:prstGeom prst="rect">
            <a:avLst/>
          </a:prstGeom>
        </p:spPr>
      </p:pic>
      <p:pic>
        <p:nvPicPr>
          <p:cNvPr id="6" name="Picture 5" descr="Screen Shot 2016-05-07 at 9.42.17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1291" y="2630749"/>
            <a:ext cx="3818602" cy="754840"/>
          </a:xfrm>
          <a:prstGeom prst="rect">
            <a:avLst/>
          </a:prstGeom>
        </p:spPr>
      </p:pic>
      <p:pic>
        <p:nvPicPr>
          <p:cNvPr id="7" name="Picture 6" descr="Screen Shot 2016-05-07 at 10.07.02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93" y="3849282"/>
            <a:ext cx="3352936" cy="609625"/>
          </a:xfrm>
          <a:prstGeom prst="rect">
            <a:avLst/>
          </a:prstGeom>
        </p:spPr>
      </p:pic>
      <p:pic>
        <p:nvPicPr>
          <p:cNvPr id="8" name="Picture 7" descr="Screen Shot 2016-05-07 at 10.06.14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393" y="4240739"/>
            <a:ext cx="4254500" cy="825500"/>
          </a:xfrm>
          <a:prstGeom prst="rect">
            <a:avLst/>
          </a:prstGeom>
        </p:spPr>
      </p:pic>
      <p:pic>
        <p:nvPicPr>
          <p:cNvPr id="9" name="Picture 8" descr="Screen Shot 2016-05-07 at 10.02.4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9565" y="5240895"/>
            <a:ext cx="3675363" cy="70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918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1400" dirty="0"/>
              <a:t>Create more opportunities for students within the institution</a:t>
            </a:r>
          </a:p>
          <a:p>
            <a:endParaRPr lang="en-AU" sz="1400" dirty="0"/>
          </a:p>
          <a:p>
            <a:r>
              <a:rPr lang="en-AU" sz="1400" dirty="0"/>
              <a:t>Awareness and support for those being underpaid</a:t>
            </a:r>
          </a:p>
          <a:p>
            <a:endParaRPr lang="en-AU" sz="1400" dirty="0"/>
          </a:p>
          <a:p>
            <a:r>
              <a:rPr lang="en-AU" sz="1400" dirty="0"/>
              <a:t>Student’s should be acknowledged for volunteering</a:t>
            </a:r>
          </a:p>
          <a:p>
            <a:endParaRPr lang="en-AU" sz="1400" dirty="0"/>
          </a:p>
          <a:p>
            <a:r>
              <a:rPr lang="en-AU" sz="1400" dirty="0"/>
              <a:t>Facilitate volunteering to build leadership and personal skills</a:t>
            </a:r>
          </a:p>
          <a:p>
            <a:endParaRPr lang="en-AU" sz="1400" dirty="0"/>
          </a:p>
          <a:p>
            <a:r>
              <a:rPr lang="en-AU" sz="1400" dirty="0"/>
              <a:t>Educate employers about benefits of employing international students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>
            <a:noAutofit/>
          </a:bodyPr>
          <a:lstStyle/>
          <a:p>
            <a:r>
              <a:rPr lang="en-US" sz="2800" dirty="0"/>
              <a:t>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254502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Recommendations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Enforce stricter anti-discrimination laws against businesses</a:t>
            </a:r>
          </a:p>
          <a:p>
            <a:endParaRPr lang="en-US" sz="1500" dirty="0"/>
          </a:p>
          <a:p>
            <a:r>
              <a:rPr lang="en-US" sz="1500" dirty="0"/>
              <a:t>Offer central career support services for recent international graduates</a:t>
            </a:r>
          </a:p>
          <a:p>
            <a:endParaRPr lang="en-US" sz="1500" dirty="0"/>
          </a:p>
          <a:p>
            <a:r>
              <a:rPr lang="en-US" sz="1500" dirty="0"/>
              <a:t>Create career fair for international students </a:t>
            </a:r>
          </a:p>
          <a:p>
            <a:pPr lvl="1"/>
            <a:r>
              <a:rPr lang="en-US" sz="1200" dirty="0"/>
              <a:t>Current career fair (The Big Meet) focuses almost entirely on local graduates</a:t>
            </a:r>
          </a:p>
          <a:p>
            <a:endParaRPr lang="en-US" sz="2000" dirty="0"/>
          </a:p>
          <a:p>
            <a:r>
              <a:rPr lang="en-US" sz="1400" dirty="0"/>
              <a:t>Run internship programs for high-achieving international students</a:t>
            </a:r>
          </a:p>
          <a:p>
            <a:endParaRPr lang="en-US" sz="2000" dirty="0"/>
          </a:p>
          <a:p>
            <a:endParaRPr lang="en-US" sz="16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84111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Perspective on International Student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Cost &amp; quality of education</a:t>
            </a:r>
          </a:p>
          <a:p>
            <a:endParaRPr lang="en-US" sz="1400" dirty="0"/>
          </a:p>
          <a:p>
            <a:r>
              <a:rPr lang="en-US" sz="1400" dirty="0"/>
              <a:t>Strong support network </a:t>
            </a:r>
          </a:p>
          <a:p>
            <a:endParaRPr lang="en-US" sz="1400" dirty="0"/>
          </a:p>
          <a:p>
            <a:r>
              <a:rPr lang="en-US" sz="1400" dirty="0"/>
              <a:t>Cost of living (i.e. housing, commodities)</a:t>
            </a:r>
          </a:p>
          <a:p>
            <a:pPr marL="0" indent="0">
              <a:buNone/>
            </a:pPr>
            <a:endParaRPr lang="en-US" sz="1400" dirty="0"/>
          </a:p>
          <a:p>
            <a:r>
              <a:rPr lang="en-US" sz="1400" dirty="0"/>
              <a:t>Fair and equal treatment</a:t>
            </a:r>
          </a:p>
          <a:p>
            <a:endParaRPr lang="en-US" sz="1400" dirty="0"/>
          </a:p>
          <a:p>
            <a:r>
              <a:rPr lang="en-US" sz="1400" dirty="0"/>
              <a:t>Career support &amp; opportunities</a:t>
            </a:r>
          </a:p>
          <a:p>
            <a:endParaRPr lang="en-US" sz="1400" dirty="0"/>
          </a:p>
          <a:p>
            <a:r>
              <a:rPr lang="en-US" sz="1400" dirty="0"/>
              <a:t>Quality of life</a:t>
            </a: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17888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Student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000" dirty="0"/>
              <a:t>Great quality of education with some problems in teaching quality</a:t>
            </a:r>
          </a:p>
          <a:p>
            <a:endParaRPr lang="en-US" sz="2000" dirty="0"/>
          </a:p>
          <a:p>
            <a:r>
              <a:rPr lang="en-US" sz="2000" dirty="0"/>
              <a:t>Wonderful support network </a:t>
            </a:r>
            <a:r>
              <a:rPr lang="en-US" sz="2000" dirty="0">
                <a:sym typeface="Wingdings"/>
              </a:rPr>
              <a:t> if known</a:t>
            </a:r>
          </a:p>
          <a:p>
            <a:endParaRPr lang="en-US" sz="2000" dirty="0">
              <a:sym typeface="Wingdings"/>
            </a:endParaRPr>
          </a:p>
          <a:p>
            <a:r>
              <a:rPr lang="en-US" sz="2000" dirty="0">
                <a:sym typeface="Wingdings"/>
              </a:rPr>
              <a:t>Very high costs of living for international students</a:t>
            </a:r>
          </a:p>
          <a:p>
            <a:endParaRPr lang="en-US" sz="2000" dirty="0">
              <a:sym typeface="Wingdings"/>
            </a:endParaRPr>
          </a:p>
          <a:p>
            <a:r>
              <a:rPr lang="en-US" sz="2000" dirty="0">
                <a:sym typeface="Wingdings"/>
              </a:rPr>
              <a:t> Discrimination from employers</a:t>
            </a:r>
          </a:p>
          <a:p>
            <a:pPr lvl="1"/>
            <a:r>
              <a:rPr lang="en-US" sz="1600" dirty="0">
                <a:sym typeface="Wingdings"/>
              </a:rPr>
              <a:t>Applied for approximately 100 part-time marketing jobs before landing first job</a:t>
            </a:r>
          </a:p>
          <a:p>
            <a:pPr lvl="1"/>
            <a:r>
              <a:rPr lang="en-US" sz="1600" dirty="0">
                <a:sym typeface="Wingdings"/>
              </a:rPr>
              <a:t>Often, visa status is stated as reason for not being considered</a:t>
            </a:r>
          </a:p>
          <a:p>
            <a:pPr lvl="1"/>
            <a:endParaRPr lang="en-US" sz="1600" dirty="0">
              <a:sym typeface="Wingdings"/>
            </a:endParaRPr>
          </a:p>
          <a:p>
            <a:r>
              <a:rPr lang="en-US" sz="2000" dirty="0"/>
              <a:t>Lack of career support</a:t>
            </a:r>
          </a:p>
          <a:p>
            <a:endParaRPr lang="en-US" sz="2000" dirty="0"/>
          </a:p>
          <a:p>
            <a:r>
              <a:rPr lang="en-US" sz="2000" dirty="0"/>
              <a:t>Moderate quality of life before finding job/ high quality afterwards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96556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52" y="1554923"/>
            <a:ext cx="5793999" cy="3533119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AU" sz="2800" dirty="0"/>
              <a:t>When students arrive at the airport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77416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146" y="1685613"/>
            <a:ext cx="2863064" cy="3241204"/>
          </a:xfrm>
        </p:spPr>
      </p:pic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555" y="1685613"/>
            <a:ext cx="3069487" cy="3241204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	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599" y="609600"/>
            <a:ext cx="6347713" cy="6138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AU" sz="2800" dirty="0"/>
              <a:t>While looking for jobs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5569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542" y="1722430"/>
            <a:ext cx="5546911" cy="3697940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09599" y="609600"/>
            <a:ext cx="6347713" cy="6138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AU" sz="2800" dirty="0"/>
              <a:t>Reality in the job market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34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AU" sz="1400" dirty="0"/>
              <a:t>Disengaged students (need most support)</a:t>
            </a:r>
          </a:p>
          <a:p>
            <a:pPr>
              <a:lnSpc>
                <a:spcPct val="150000"/>
              </a:lnSpc>
            </a:pPr>
            <a:endParaRPr lang="en-AU" sz="1400" dirty="0"/>
          </a:p>
          <a:p>
            <a:pPr>
              <a:lnSpc>
                <a:spcPct val="150000"/>
              </a:lnSpc>
            </a:pPr>
            <a:r>
              <a:rPr lang="en-AU" sz="1400" dirty="0"/>
              <a:t>Students seeking for independence (casual or part-time workers)</a:t>
            </a:r>
          </a:p>
          <a:p>
            <a:pPr>
              <a:lnSpc>
                <a:spcPct val="150000"/>
              </a:lnSpc>
            </a:pPr>
            <a:endParaRPr lang="en-AU" sz="1400" dirty="0"/>
          </a:p>
          <a:p>
            <a:pPr>
              <a:lnSpc>
                <a:spcPct val="150000"/>
              </a:lnSpc>
            </a:pPr>
            <a:r>
              <a:rPr lang="en-AU" sz="1400" dirty="0"/>
              <a:t>Engaged students (student leaders who volunteer)</a:t>
            </a:r>
          </a:p>
          <a:p>
            <a:pPr>
              <a:lnSpc>
                <a:spcPct val="150000"/>
              </a:lnSpc>
            </a:pPr>
            <a:endParaRPr lang="en-AU" sz="1400" dirty="0"/>
          </a:p>
          <a:p>
            <a:pPr>
              <a:lnSpc>
                <a:spcPct val="150000"/>
              </a:lnSpc>
            </a:pPr>
            <a:r>
              <a:rPr lang="en-AU" sz="1400" dirty="0"/>
              <a:t>Combination of independent and engaged students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dirty="0"/>
              <a:t>Different kind of students</a:t>
            </a:r>
          </a:p>
        </p:txBody>
      </p:sp>
    </p:spTree>
    <p:extLst>
      <p:ext uri="{BB962C8B-B14F-4D97-AF65-F5344CB8AC3E}">
        <p14:creationId xmlns:p14="http://schemas.microsoft.com/office/powerpoint/2010/main" val="400561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AU" sz="1400" dirty="0"/>
              <a:t>Lack of employability support</a:t>
            </a:r>
          </a:p>
          <a:p>
            <a:pPr>
              <a:lnSpc>
                <a:spcPct val="150000"/>
              </a:lnSpc>
            </a:pPr>
            <a:r>
              <a:rPr lang="en-AU" sz="1400" dirty="0"/>
              <a:t>Got underpaid and unpaid many times</a:t>
            </a:r>
          </a:p>
          <a:p>
            <a:pPr>
              <a:lnSpc>
                <a:spcPct val="150000"/>
              </a:lnSpc>
            </a:pPr>
            <a:r>
              <a:rPr lang="en-AU" sz="1400" dirty="0"/>
              <a:t>Started volunteering during degree</a:t>
            </a:r>
          </a:p>
          <a:p>
            <a:pPr>
              <a:lnSpc>
                <a:spcPct val="150000"/>
              </a:lnSpc>
            </a:pPr>
            <a:r>
              <a:rPr lang="en-AU" sz="1400" dirty="0"/>
              <a:t>Got jobs but not career oriented</a:t>
            </a:r>
          </a:p>
          <a:p>
            <a:pPr>
              <a:lnSpc>
                <a:spcPct val="150000"/>
              </a:lnSpc>
            </a:pPr>
            <a:r>
              <a:rPr lang="en-AU" sz="1400" dirty="0"/>
              <a:t>Rejected from most of the jobs due to student visa restrictions</a:t>
            </a:r>
          </a:p>
          <a:p>
            <a:pPr>
              <a:lnSpc>
                <a:spcPct val="150000"/>
              </a:lnSpc>
            </a:pPr>
            <a:r>
              <a:rPr lang="en-AU" sz="1400" dirty="0"/>
              <a:t>Mental stress</a:t>
            </a:r>
          </a:p>
          <a:p>
            <a:pPr>
              <a:lnSpc>
                <a:spcPct val="150000"/>
              </a:lnSpc>
            </a:pPr>
            <a:r>
              <a:rPr lang="en-AU" sz="1400" dirty="0"/>
              <a:t>Not much student involvement in decision making for int’l students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dirty="0"/>
              <a:t>Personal experience while studying</a:t>
            </a:r>
          </a:p>
        </p:txBody>
      </p:sp>
    </p:spTree>
    <p:extLst>
      <p:ext uri="{BB962C8B-B14F-4D97-AF65-F5344CB8AC3E}">
        <p14:creationId xmlns:p14="http://schemas.microsoft.com/office/powerpoint/2010/main" val="409128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95" y="1871229"/>
            <a:ext cx="6149319" cy="3457284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09599" y="609600"/>
            <a:ext cx="6347713" cy="61380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AU" sz="2800" dirty="0"/>
              <a:t>Looking for first career job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2475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53</TotalTime>
  <Words>378</Words>
  <Application>Microsoft Office PowerPoint</Application>
  <PresentationFormat>On-screen Show (4:3)</PresentationFormat>
  <Paragraphs>83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Trebuchet MS</vt:lpstr>
      <vt:lpstr>Wingdings</vt:lpstr>
      <vt:lpstr>Wingdings 3</vt:lpstr>
      <vt:lpstr>Facet</vt:lpstr>
      <vt:lpstr>Employability Forum</vt:lpstr>
      <vt:lpstr>Perspective on International Student Experience</vt:lpstr>
      <vt:lpstr>Student experience</vt:lpstr>
      <vt:lpstr>PowerPoint Presentation</vt:lpstr>
      <vt:lpstr> </vt:lpstr>
      <vt:lpstr>PowerPoint Presentation</vt:lpstr>
      <vt:lpstr>Different kind of students</vt:lpstr>
      <vt:lpstr>Personal experience while studying</vt:lpstr>
      <vt:lpstr>PowerPoint Presentation</vt:lpstr>
      <vt:lpstr>Discrimination from employers</vt:lpstr>
      <vt:lpstr>Discrimination from employers – contd.</vt:lpstr>
      <vt:lpstr>Recommendations</vt:lpstr>
      <vt:lpstr>Recommendations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Employability Forum</dc:title>
  <dc:creator>Sebastian Au</dc:creator>
  <cp:lastModifiedBy>ISANA</cp:lastModifiedBy>
  <cp:revision>6</cp:revision>
  <dcterms:created xsi:type="dcterms:W3CDTF">2016-05-01T06:13:03Z</dcterms:created>
  <dcterms:modified xsi:type="dcterms:W3CDTF">2016-05-22T23:18:07Z</dcterms:modified>
</cp:coreProperties>
</file>