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  <p:sldMasterId id="2147483692" r:id="rId3"/>
    <p:sldMasterId id="2147483700" r:id="rId4"/>
    <p:sldMasterId id="2147483698" r:id="rId5"/>
    <p:sldMasterId id="2147483681" r:id="rId6"/>
  </p:sldMasterIdLst>
  <p:notesMasterIdLst>
    <p:notesMasterId r:id="rId13"/>
  </p:notesMasterIdLst>
  <p:handoutMasterIdLst>
    <p:handoutMasterId r:id="rId14"/>
  </p:handoutMasterIdLst>
  <p:sldIdLst>
    <p:sldId id="292" r:id="rId7"/>
    <p:sldId id="299" r:id="rId8"/>
    <p:sldId id="311" r:id="rId9"/>
    <p:sldId id="317" r:id="rId10"/>
    <p:sldId id="319" r:id="rId11"/>
    <p:sldId id="316" r:id="rId1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">
          <p15:clr>
            <a:srgbClr val="A4A3A4"/>
          </p15:clr>
        </p15:guide>
        <p15:guide id="2" orient="horz" pos="1107">
          <p15:clr>
            <a:srgbClr val="A4A3A4"/>
          </p15:clr>
        </p15:guide>
        <p15:guide id="3" orient="horz" pos="1741">
          <p15:clr>
            <a:srgbClr val="A4A3A4"/>
          </p15:clr>
        </p15:guide>
        <p15:guide id="4" orient="horz" pos="278">
          <p15:clr>
            <a:srgbClr val="A4A3A4"/>
          </p15:clr>
        </p15:guide>
        <p15:guide id="5" orient="horz" pos="4148">
          <p15:clr>
            <a:srgbClr val="A4A3A4"/>
          </p15:clr>
        </p15:guide>
        <p15:guide id="6" orient="horz" pos="3343">
          <p15:clr>
            <a:srgbClr val="A4A3A4"/>
          </p15:clr>
        </p15:guide>
        <p15:guide id="7" orient="horz" pos="749">
          <p15:clr>
            <a:srgbClr val="A4A3A4"/>
          </p15:clr>
        </p15:guide>
        <p15:guide id="8" orient="horz" pos="983">
          <p15:clr>
            <a:srgbClr val="A4A3A4"/>
          </p15:clr>
        </p15:guide>
        <p15:guide id="9" orient="horz" pos="413">
          <p15:clr>
            <a:srgbClr val="A4A3A4"/>
          </p15:clr>
        </p15:guide>
        <p15:guide id="10" pos="4942">
          <p15:clr>
            <a:srgbClr val="A4A3A4"/>
          </p15:clr>
        </p15:guide>
        <p15:guide id="11" pos="3979">
          <p15:clr>
            <a:srgbClr val="A4A3A4"/>
          </p15:clr>
        </p15:guide>
        <p15:guide id="12" pos="1995">
          <p15:clr>
            <a:srgbClr val="A4A3A4"/>
          </p15:clr>
        </p15:guide>
        <p15:guide id="13" pos="793">
          <p15:clr>
            <a:srgbClr val="A4A3A4"/>
          </p15:clr>
        </p15:guide>
        <p15:guide id="14" pos="237">
          <p15:clr>
            <a:srgbClr val="A4A3A4"/>
          </p15:clr>
        </p15:guide>
        <p15:guide id="15" pos="1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AE"/>
    <a:srgbClr val="004E86"/>
    <a:srgbClr val="1C4A92"/>
    <a:srgbClr val="DEDFDD"/>
    <a:srgbClr val="DCDDDB"/>
    <a:srgbClr val="BEC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45" autoAdjust="0"/>
  </p:normalViewPr>
  <p:slideViewPr>
    <p:cSldViewPr snapToGrid="0" snapToObjects="1">
      <p:cViewPr varScale="1">
        <p:scale>
          <a:sx n="116" d="100"/>
          <a:sy n="116" d="100"/>
        </p:scale>
        <p:origin x="1212" y="894"/>
      </p:cViewPr>
      <p:guideLst>
        <p:guide orient="horz" pos="237"/>
        <p:guide orient="horz" pos="1107"/>
        <p:guide orient="horz" pos="1741"/>
        <p:guide orient="horz" pos="278"/>
        <p:guide orient="horz" pos="4148"/>
        <p:guide orient="horz" pos="3343"/>
        <p:guide orient="horz" pos="749"/>
        <p:guide orient="horz" pos="983"/>
        <p:guide orient="horz" pos="413"/>
        <p:guide pos="4942"/>
        <p:guide pos="3979"/>
        <p:guide pos="1995"/>
        <p:guide pos="793"/>
        <p:guide pos="237"/>
        <p:guide pos="1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72" d="100"/>
          <a:sy n="172" d="100"/>
        </p:scale>
        <p:origin x="-5816" y="-11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13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AD4286BE-5B73-4731-9324-0A564AAB9FA4}" type="datetimeFigureOut">
              <a:rPr lang="en-AU" smtClean="0"/>
              <a:t>26/11/2015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EF7F15D4-0006-4B42-B7BF-42FD3B048E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5735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F70D00D-7A1C-ED4C-9ACE-F7C1D1825FB5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731CC514-9705-4349-8282-FE1C484AC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8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>
          <a:xfrm>
            <a:off x="625569" y="1560513"/>
            <a:ext cx="8229600" cy="2159644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7440"/>
              </a:lnSpc>
              <a:defRPr sz="6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Title page 1</a:t>
            </a:r>
            <a:br>
              <a:rPr lang="en-AU" dirty="0" smtClean="0"/>
            </a:br>
            <a:r>
              <a:rPr lang="en-AU" dirty="0" smtClean="0"/>
              <a:t>(text only)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22508" y="3893417"/>
            <a:ext cx="3359150" cy="64452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1820"/>
              </a:lnSpc>
              <a:buNone/>
              <a:defRPr sz="2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625569" y="5033191"/>
            <a:ext cx="2871787" cy="2667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7966366" y="6411356"/>
            <a:ext cx="9459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6DAE"/>
                </a:solidFill>
                <a:latin typeface="Helvetica 65 Medium"/>
                <a:cs typeface="Helvetica 65 Medium"/>
              </a:rPr>
              <a:t>m</a:t>
            </a:r>
            <a:r>
              <a:rPr lang="en-US" sz="1000" dirty="0" smtClean="0">
                <a:solidFill>
                  <a:srgbClr val="006DAE"/>
                </a:solidFill>
                <a:latin typeface="Helvetica 65 Medium"/>
                <a:cs typeface="Helvetica 65 Medium"/>
              </a:rPr>
              <a:t>onash.edu</a:t>
            </a:r>
            <a:endParaRPr lang="en-US" sz="1000" dirty="0">
              <a:solidFill>
                <a:srgbClr val="006DAE"/>
              </a:solidFill>
              <a:latin typeface="Helvetica 65 Medium"/>
              <a:cs typeface="Helvetica 65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5240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lin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156655" y="1334558"/>
            <a:ext cx="4615870" cy="2755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 Image</a:t>
            </a:r>
            <a:endParaRPr lang="en-US" dirty="0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156655" y="4272410"/>
            <a:ext cx="2056820" cy="166728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6376051" y="4272410"/>
            <a:ext cx="2396475" cy="166728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560441" y="1334557"/>
            <a:ext cx="3326801" cy="49980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Optional subtitle</a:t>
            </a:r>
            <a:endParaRPr lang="en-US" dirty="0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560441" y="4263899"/>
            <a:ext cx="3326801" cy="1609238"/>
          </a:xfrm>
          <a:prstGeom prst="rect">
            <a:avLst/>
          </a:prstGeom>
        </p:spPr>
        <p:txBody>
          <a:bodyPr vert="horz"/>
          <a:lstStyle>
            <a:lvl1pPr marL="171450" indent="-171450">
              <a:buClrTx/>
              <a:buSzPct val="104000"/>
              <a:buFont typeface="Lucida Grande"/>
              <a:buChar char="■"/>
              <a:defRPr sz="18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Bullet point</a:t>
            </a:r>
          </a:p>
          <a:p>
            <a:pPr lvl="0"/>
            <a:r>
              <a:rPr lang="en-US" dirty="0" smtClean="0"/>
              <a:t>Bullet point</a:t>
            </a:r>
          </a:p>
          <a:p>
            <a:pPr lvl="0"/>
            <a:r>
              <a:rPr lang="en-US" dirty="0" smtClean="0"/>
              <a:t>Bullet point</a:t>
            </a:r>
          </a:p>
          <a:p>
            <a:pPr lvl="0"/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560441" y="1983462"/>
            <a:ext cx="3326801" cy="2106589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 sz="20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/>
            </a:pPr>
            <a:r>
              <a:rPr lang="en-US" dirty="0" smtClean="0"/>
              <a:t>Text</a:t>
            </a:r>
          </a:p>
        </p:txBody>
      </p:sp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1" y="447210"/>
            <a:ext cx="8212084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4 (image and text)</a:t>
            </a:r>
          </a:p>
        </p:txBody>
      </p:sp>
    </p:spTree>
    <p:extLst>
      <p:ext uri="{BB962C8B-B14F-4D97-AF65-F5344CB8AC3E}">
        <p14:creationId xmlns:p14="http://schemas.microsoft.com/office/powerpoint/2010/main" val="347555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lin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60713" y="1334558"/>
            <a:ext cx="2711812" cy="26424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3136345" y="1335037"/>
            <a:ext cx="2704238" cy="264202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307847" y="1334558"/>
            <a:ext cx="2668523" cy="26424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264558" y="4638023"/>
            <a:ext cx="8507967" cy="1326850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SzPct val="104000"/>
              <a:buFont typeface="Lucida Grande"/>
              <a:buNone/>
              <a:defRPr sz="24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Text</a:t>
            </a:r>
          </a:p>
          <a:p>
            <a:pPr lvl="0"/>
            <a:endParaRPr lang="en-US" dirty="0"/>
          </a:p>
        </p:txBody>
      </p:sp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1" y="447210"/>
            <a:ext cx="8212084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5 (image and text)</a:t>
            </a:r>
          </a:p>
        </p:txBody>
      </p:sp>
      <p:sp>
        <p:nvSpPr>
          <p:cNvPr id="19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264558" y="4091734"/>
            <a:ext cx="2711812" cy="287136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 sz="16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/>
            </a:pPr>
            <a:r>
              <a:rPr lang="en-US" dirty="0" smtClean="0"/>
              <a:t>Optional caption</a:t>
            </a:r>
          </a:p>
        </p:txBody>
      </p:sp>
      <p:sp>
        <p:nvSpPr>
          <p:cNvPr id="20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3128771" y="4091734"/>
            <a:ext cx="2711812" cy="287136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 sz="16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/>
            </a:pPr>
            <a:r>
              <a:rPr lang="en-US" dirty="0" smtClean="0"/>
              <a:t>Optional caption</a:t>
            </a:r>
          </a:p>
        </p:txBody>
      </p:sp>
      <p:sp>
        <p:nvSpPr>
          <p:cNvPr id="21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6060713" y="4078589"/>
            <a:ext cx="2711812" cy="287136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 sz="16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/>
            </a:pPr>
            <a:r>
              <a:rPr lang="en-US" dirty="0" smtClean="0"/>
              <a:t>Optional caption</a:t>
            </a:r>
          </a:p>
        </p:txBody>
      </p:sp>
    </p:spTree>
    <p:extLst>
      <p:ext uri="{BB962C8B-B14F-4D97-AF65-F5344CB8AC3E}">
        <p14:creationId xmlns:p14="http://schemas.microsoft.com/office/powerpoint/2010/main" val="458835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line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0" y="447210"/>
            <a:ext cx="8212086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6 (image with caption)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83293" y="1334558"/>
            <a:ext cx="5966707" cy="45921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6" name="Text Placehold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512278" y="1334557"/>
            <a:ext cx="2260248" cy="718609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 sz="16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None/>
              <a:tabLst/>
              <a:defRPr/>
            </a:pPr>
            <a:r>
              <a:rPr lang="en-US" dirty="0" smtClean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745428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line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0" y="447210"/>
            <a:ext cx="8212086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7 (image only)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83293" y="1334558"/>
            <a:ext cx="8389233" cy="45921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4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388056" y="3013075"/>
            <a:ext cx="8387643" cy="326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46099" y="1417637"/>
            <a:ext cx="8229600" cy="642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0" i="0">
                <a:latin typeface="Arial"/>
                <a:cs typeface="Arial"/>
              </a:defRPr>
            </a:lvl1pPr>
          </a:lstStyle>
          <a:p>
            <a:r>
              <a:rPr lang="en-AU" dirty="0" smtClean="0"/>
              <a:t>Title page 2 (with image)</a:t>
            </a:r>
            <a:endParaRPr lang="en-US" dirty="0"/>
          </a:p>
        </p:txBody>
      </p:sp>
      <p:sp>
        <p:nvSpPr>
          <p:cNvPr id="18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46099" y="2280871"/>
            <a:ext cx="3302656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966366" y="6411356"/>
            <a:ext cx="9459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6DAE"/>
                </a:solidFill>
                <a:latin typeface="Helvetica 65 Medium"/>
                <a:cs typeface="Helvetica 65 Medium"/>
              </a:rPr>
              <a:t>m</a:t>
            </a:r>
            <a:r>
              <a:rPr lang="en-US" sz="1000" dirty="0" smtClean="0">
                <a:solidFill>
                  <a:srgbClr val="006DAE"/>
                </a:solidFill>
                <a:latin typeface="Helvetica 65 Medium"/>
                <a:cs typeface="Helvetica 65 Medium"/>
              </a:rPr>
              <a:t>onash.edu</a:t>
            </a:r>
            <a:endParaRPr lang="en-US" sz="1000" dirty="0">
              <a:solidFill>
                <a:srgbClr val="006DAE"/>
              </a:solidFill>
              <a:latin typeface="Helvetica 65 Medium"/>
              <a:cs typeface="Helvetica 65 Medium"/>
            </a:endParaRPr>
          </a:p>
        </p:txBody>
      </p:sp>
      <p:sp>
        <p:nvSpPr>
          <p:cNvPr id="7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4470280" y="2258202"/>
            <a:ext cx="4202248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</p:spTree>
    <p:extLst>
      <p:ext uri="{BB962C8B-B14F-4D97-AF65-F5344CB8AC3E}">
        <p14:creationId xmlns:p14="http://schemas.microsoft.com/office/powerpoint/2010/main" val="299709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731000" y="7761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itle 19"/>
          <p:cNvSpPr>
            <a:spLocks noGrp="1"/>
          </p:cNvSpPr>
          <p:nvPr>
            <p:ph type="title" hasCustomPrompt="1"/>
          </p:nvPr>
        </p:nvSpPr>
        <p:spPr>
          <a:xfrm>
            <a:off x="496544" y="2501543"/>
            <a:ext cx="4786042" cy="1141592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5480"/>
              </a:lnSpc>
              <a:defRPr sz="4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Section break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56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731000" y="7761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itle 19"/>
          <p:cNvSpPr>
            <a:spLocks noGrp="1"/>
          </p:cNvSpPr>
          <p:nvPr>
            <p:ph type="title" hasCustomPrompt="1"/>
          </p:nvPr>
        </p:nvSpPr>
        <p:spPr>
          <a:xfrm>
            <a:off x="472404" y="2670571"/>
            <a:ext cx="4786042" cy="102380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5480"/>
              </a:lnSpc>
              <a:defRPr sz="40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Section break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1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731000" y="7761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itle 19"/>
          <p:cNvSpPr>
            <a:spLocks noGrp="1"/>
          </p:cNvSpPr>
          <p:nvPr>
            <p:ph type="title" hasCustomPrompt="1"/>
          </p:nvPr>
        </p:nvSpPr>
        <p:spPr>
          <a:xfrm>
            <a:off x="472404" y="2148236"/>
            <a:ext cx="4786042" cy="1122823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5480"/>
              </a:lnSpc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Section break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35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lin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36" y="447210"/>
            <a:ext cx="7291020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1 (block text)</a:t>
            </a:r>
          </a:p>
        </p:txBody>
      </p:sp>
      <p:sp>
        <p:nvSpPr>
          <p:cNvPr id="16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560436" y="1322207"/>
            <a:ext cx="7291019" cy="3919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Optional sub-heading</a:t>
            </a:r>
            <a:endParaRPr lang="en-US" dirty="0"/>
          </a:p>
        </p:txBody>
      </p:sp>
      <p:sp>
        <p:nvSpPr>
          <p:cNvPr id="7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560438" y="2064203"/>
            <a:ext cx="7291018" cy="384935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08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 lin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1" y="447210"/>
            <a:ext cx="7291020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2 (bullet points)</a:t>
            </a:r>
          </a:p>
        </p:txBody>
      </p:sp>
      <p:sp>
        <p:nvSpPr>
          <p:cNvPr id="16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560441" y="1334557"/>
            <a:ext cx="7291018" cy="3919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Optional sub-heading</a:t>
            </a:r>
            <a:endParaRPr lang="en-US" dirty="0"/>
          </a:p>
        </p:txBody>
      </p:sp>
      <p:sp>
        <p:nvSpPr>
          <p:cNvPr id="17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560440" y="2071334"/>
            <a:ext cx="7291019" cy="3433913"/>
          </a:xfrm>
          <a:prstGeom prst="rect">
            <a:avLst/>
          </a:prstGeom>
        </p:spPr>
        <p:txBody>
          <a:bodyPr vert="horz"/>
          <a:lstStyle>
            <a:lvl1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 sz="24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endParaRPr lang="en-US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1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ody slide lin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560440" y="460038"/>
            <a:ext cx="7291020" cy="37394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520"/>
              </a:lnSpc>
              <a:buNone/>
              <a:defRPr sz="3200" b="0" i="0" baseline="0">
                <a:solidFill>
                  <a:srgbClr val="006DA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Content slide 3 (text and bullet points)</a:t>
            </a:r>
          </a:p>
        </p:txBody>
      </p:sp>
      <p:sp>
        <p:nvSpPr>
          <p:cNvPr id="16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560442" y="1334557"/>
            <a:ext cx="7291018" cy="93594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7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560440" y="2468993"/>
            <a:ext cx="7291019" cy="2803186"/>
          </a:xfrm>
          <a:prstGeom prst="rect">
            <a:avLst/>
          </a:prstGeom>
        </p:spPr>
        <p:txBody>
          <a:bodyPr vert="horz"/>
          <a:lstStyle>
            <a:lvl1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 sz="24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r>
              <a:rPr lang="en-US" dirty="0" smtClean="0"/>
              <a:t>Bullet point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endParaRPr lang="en-US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4000"/>
              <a:buFont typeface="Lucida Grande"/>
              <a:buChar char="■"/>
              <a:tabLst/>
              <a:defRPr/>
            </a:pP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6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onash_1-CMYK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2669" y="-1114061"/>
            <a:ext cx="4828071" cy="3413296"/>
          </a:xfrm>
          <a:prstGeom prst="rect">
            <a:avLst/>
          </a:prstGeom>
        </p:spPr>
      </p:pic>
      <p:pic>
        <p:nvPicPr>
          <p:cNvPr id="8" name="Picture 7" descr="Go8_LOGO_MONO.eps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9541" y="258588"/>
            <a:ext cx="1090980" cy="51509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283" y="1056065"/>
            <a:ext cx="8395210" cy="5209268"/>
          </a:xfrm>
          <a:prstGeom prst="rect">
            <a:avLst/>
          </a:prstGeom>
          <a:solidFill>
            <a:srgbClr val="006DA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DA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2700000">
            <a:off x="856790" y="946053"/>
            <a:ext cx="214828" cy="214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088" y="6416648"/>
            <a:ext cx="307340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99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onash_1-CMYK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2669" y="-1114061"/>
            <a:ext cx="4828071" cy="3413296"/>
          </a:xfrm>
          <a:prstGeom prst="rect">
            <a:avLst/>
          </a:prstGeom>
        </p:spPr>
      </p:pic>
      <p:pic>
        <p:nvPicPr>
          <p:cNvPr id="8" name="Picture 7" descr="Go8_LOGO_MONO.eps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9541" y="258588"/>
            <a:ext cx="1090980" cy="51509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283" y="1056066"/>
            <a:ext cx="8395210" cy="1949602"/>
          </a:xfrm>
          <a:prstGeom prst="rect">
            <a:avLst/>
          </a:prstGeom>
          <a:solidFill>
            <a:srgbClr val="006DA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DA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2700000">
            <a:off x="856790" y="946053"/>
            <a:ext cx="214828" cy="214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088" y="6416648"/>
            <a:ext cx="307340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2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b="0" i="0" kern="1200" baseline="0">
          <a:solidFill>
            <a:schemeClr val="bg1"/>
          </a:solidFill>
          <a:latin typeface="Helvetica 75 Bold"/>
          <a:ea typeface="+mj-ea"/>
          <a:cs typeface="Helvetica 75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onash_1-CMYK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119" y="5178092"/>
            <a:ext cx="3548328" cy="250855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77825" y="381163"/>
            <a:ext cx="8395210" cy="5539859"/>
          </a:xfrm>
          <a:prstGeom prst="rect">
            <a:avLst/>
          </a:prstGeom>
          <a:solidFill>
            <a:srgbClr val="006DA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2700000">
            <a:off x="725458" y="5827338"/>
            <a:ext cx="180000" cy="180000"/>
          </a:xfrm>
          <a:prstGeom prst="rect">
            <a:avLst/>
          </a:prstGeom>
          <a:solidFill>
            <a:srgbClr val="006DA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4E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02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onash_1-CMYK.ai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119" y="5178092"/>
            <a:ext cx="3548328" cy="2508557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77825" y="381163"/>
            <a:ext cx="8395210" cy="5539859"/>
          </a:xfrm>
          <a:prstGeom prst="rect">
            <a:avLst/>
          </a:prstGeom>
          <a:solidFill>
            <a:srgbClr val="DEDFD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2700000">
            <a:off x="725458" y="5833563"/>
            <a:ext cx="180000" cy="180000"/>
          </a:xfrm>
          <a:prstGeom prst="rect">
            <a:avLst/>
          </a:prstGeom>
          <a:solidFill>
            <a:srgbClr val="DEDFD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4E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Monash_1Rev-Black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382" y="6064343"/>
            <a:ext cx="3227782" cy="637806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377825" y="5922364"/>
            <a:ext cx="310353" cy="1738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V="1">
            <a:off x="942738" y="5922364"/>
            <a:ext cx="7829787" cy="1738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88178" y="5924102"/>
            <a:ext cx="125925" cy="120516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814103" y="5924102"/>
            <a:ext cx="128635" cy="120517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77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2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onash_1-CMYK.ai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119" y="5178092"/>
            <a:ext cx="3548328" cy="2508557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377825" y="942975"/>
            <a:ext cx="303813" cy="0"/>
          </a:xfrm>
          <a:prstGeom prst="line">
            <a:avLst/>
          </a:prstGeom>
          <a:ln>
            <a:solidFill>
              <a:srgbClr val="006DA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85452" y="942975"/>
            <a:ext cx="7787073" cy="0"/>
          </a:xfrm>
          <a:prstGeom prst="line">
            <a:avLst/>
          </a:prstGeom>
          <a:ln>
            <a:solidFill>
              <a:srgbClr val="006DA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1638" y="944713"/>
            <a:ext cx="151906" cy="151906"/>
          </a:xfrm>
          <a:prstGeom prst="line">
            <a:avLst/>
          </a:prstGeom>
          <a:ln>
            <a:solidFill>
              <a:srgbClr val="006DA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33544" y="942975"/>
            <a:ext cx="151908" cy="153292"/>
          </a:xfrm>
          <a:prstGeom prst="line">
            <a:avLst/>
          </a:prstGeom>
          <a:ln>
            <a:solidFill>
              <a:srgbClr val="006DA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32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5" r:id="rId2"/>
    <p:sldLayoutId id="2147483697" r:id="rId3"/>
    <p:sldLayoutId id="2147483687" r:id="rId4"/>
    <p:sldLayoutId id="2147483696" r:id="rId5"/>
    <p:sldLayoutId id="2147483691" r:id="rId6"/>
    <p:sldLayoutId id="214748369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/>
              <a:t>Dealing with mental health holistically to enhance the international student experience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ISANA Panel Discussion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22507" y="4117355"/>
            <a:ext cx="5339753" cy="644524"/>
          </a:xfrm>
        </p:spPr>
        <p:txBody>
          <a:bodyPr/>
          <a:lstStyle/>
          <a:p>
            <a:r>
              <a:rPr lang="en-US" b="0" dirty="0">
                <a:solidFill>
                  <a:schemeClr val="bg1"/>
                </a:solidFill>
                <a:ea typeface="+mj-ea"/>
              </a:rPr>
              <a:t>Thursday 19th November, 2015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5569" y="5033190"/>
            <a:ext cx="3349272" cy="509193"/>
          </a:xfrm>
        </p:spPr>
        <p:txBody>
          <a:bodyPr/>
          <a:lstStyle/>
          <a:p>
            <a:r>
              <a:rPr lang="en-US" sz="2400" b="0" dirty="0">
                <a:solidFill>
                  <a:schemeClr val="bg1"/>
                </a:solidFill>
                <a:ea typeface="+mj-ea"/>
              </a:rPr>
              <a:t>Suzanne Dick</a:t>
            </a:r>
          </a:p>
        </p:txBody>
      </p:sp>
    </p:spTree>
    <p:extLst>
      <p:ext uri="{BB962C8B-B14F-4D97-AF65-F5344CB8AC3E}">
        <p14:creationId xmlns:p14="http://schemas.microsoft.com/office/powerpoint/2010/main" val="351811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General themes for all services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83159" y="1134710"/>
            <a:ext cx="8443600" cy="5051481"/>
          </a:xfrm>
        </p:spPr>
        <p:txBody>
          <a:bodyPr/>
          <a:lstStyle/>
          <a:p>
            <a:pPr marL="354013" indent="-354013"/>
            <a:r>
              <a:rPr lang="en-US" sz="1800" dirty="0" smtClean="0"/>
              <a:t>Period of transition </a:t>
            </a:r>
          </a:p>
          <a:p>
            <a:pPr marL="925513" lvl="1" indent="-354013"/>
            <a:r>
              <a:rPr lang="en-US" sz="1600" dirty="0" smtClean="0"/>
              <a:t>In 2014 biggest recruitments of international students was from China (27%) and Malaysia (26%)</a:t>
            </a:r>
          </a:p>
          <a:p>
            <a:pPr marL="925513" lvl="1" indent="-354013"/>
            <a:r>
              <a:rPr lang="en-US" sz="1600" dirty="0" smtClean="0"/>
              <a:t>next biggest group was South Africa which accounted for 5% of international enrolments</a:t>
            </a:r>
            <a:endParaRPr lang="en-US" sz="1800" dirty="0" smtClean="0"/>
          </a:p>
          <a:p>
            <a:pPr marL="354013" indent="-354013"/>
            <a:r>
              <a:rPr lang="en-US" sz="1800" dirty="0" smtClean="0"/>
              <a:t>Social isolation (initially?)</a:t>
            </a:r>
          </a:p>
          <a:p>
            <a:pPr marL="354013" indent="-354013"/>
            <a:r>
              <a:rPr lang="en-US" sz="1800" dirty="0" smtClean="0"/>
              <a:t>Language barriers</a:t>
            </a:r>
          </a:p>
          <a:p>
            <a:pPr marL="354013" indent="-354013"/>
            <a:r>
              <a:rPr lang="en-US" sz="1800" dirty="0" smtClean="0"/>
              <a:t>Promotion and uptake of services</a:t>
            </a:r>
          </a:p>
          <a:p>
            <a:pPr marL="354013" indent="-354013"/>
            <a:r>
              <a:rPr lang="en-US" sz="1800" dirty="0" smtClean="0"/>
              <a:t>Pressure from family/ culture to succeed</a:t>
            </a:r>
          </a:p>
          <a:p>
            <a:pPr marL="354013" indent="-354013"/>
            <a:r>
              <a:rPr lang="en-US" sz="1800" dirty="0" smtClean="0"/>
              <a:t>Financial stress</a:t>
            </a:r>
          </a:p>
          <a:p>
            <a:pPr marL="925513" lvl="1" indent="-354013"/>
            <a:r>
              <a:rPr lang="en-US" sz="1600" dirty="0" smtClean="0"/>
              <a:t>Paid in cash</a:t>
            </a:r>
          </a:p>
          <a:p>
            <a:pPr marL="925513" lvl="1" indent="-354013"/>
            <a:r>
              <a:rPr lang="en-US" sz="1600" dirty="0" smtClean="0"/>
              <a:t>Discrimination/ harassment</a:t>
            </a:r>
            <a:endParaRPr lang="en-US" sz="1600" dirty="0"/>
          </a:p>
          <a:p>
            <a:pPr marL="354013" indent="-354013"/>
            <a:r>
              <a:rPr lang="en-US" sz="1800" dirty="0"/>
              <a:t>Resourcing</a:t>
            </a:r>
          </a:p>
          <a:p>
            <a:pPr marL="354013" indent="-354013"/>
            <a:r>
              <a:rPr lang="en-US" sz="1800" dirty="0"/>
              <a:t>Gender roles</a:t>
            </a:r>
          </a:p>
          <a:p>
            <a:pPr marL="354013" indent="-354013"/>
            <a:r>
              <a:rPr lang="en-US" sz="1800" dirty="0" smtClean="0"/>
              <a:t>Model </a:t>
            </a:r>
            <a:r>
              <a:rPr lang="en-US" sz="1800" dirty="0"/>
              <a:t>of education</a:t>
            </a:r>
          </a:p>
          <a:p>
            <a:pPr marL="925513" lvl="1" indent="-354013"/>
            <a:r>
              <a:rPr lang="en-US" sz="1600" dirty="0"/>
              <a:t>Rote learning vs independent </a:t>
            </a:r>
            <a:r>
              <a:rPr lang="en-US" sz="1600" dirty="0" smtClean="0"/>
              <a:t>thinking</a:t>
            </a:r>
          </a:p>
          <a:p>
            <a:pPr marL="354013" indent="-354013"/>
            <a:r>
              <a:rPr lang="en-US" sz="1800" dirty="0"/>
              <a:t>Visa issues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2805" y="3208821"/>
            <a:ext cx="3068733" cy="191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63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Unique themes to counselling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83159" y="1237352"/>
            <a:ext cx="8331633" cy="4612942"/>
          </a:xfrm>
        </p:spPr>
        <p:txBody>
          <a:bodyPr/>
          <a:lstStyle/>
          <a:p>
            <a:pPr marL="354013" indent="-354013">
              <a:spcBef>
                <a:spcPts val="800"/>
              </a:spcBef>
            </a:pPr>
            <a:r>
              <a:rPr lang="en-US" sz="2000" dirty="0"/>
              <a:t>Stigma – mental health/ counselling</a:t>
            </a:r>
          </a:p>
          <a:p>
            <a:pPr marL="354013" indent="-354013">
              <a:spcBef>
                <a:spcPts val="800"/>
              </a:spcBef>
            </a:pPr>
            <a:r>
              <a:rPr lang="en-US" sz="2000" dirty="0" smtClean="0"/>
              <a:t>Limited </a:t>
            </a:r>
            <a:r>
              <a:rPr lang="en-US" sz="2000" dirty="0"/>
              <a:t>framework for understanding the counselling process</a:t>
            </a:r>
          </a:p>
          <a:p>
            <a:pPr marL="354013" indent="-354013">
              <a:spcBef>
                <a:spcPts val="800"/>
              </a:spcBef>
            </a:pPr>
            <a:r>
              <a:rPr lang="en-US" sz="2000" dirty="0" smtClean="0"/>
              <a:t>Ability </a:t>
            </a:r>
            <a:r>
              <a:rPr lang="en-US" sz="2000" dirty="0"/>
              <a:t>to provide documentation</a:t>
            </a:r>
          </a:p>
          <a:p>
            <a:pPr marL="354013" indent="-354013">
              <a:spcBef>
                <a:spcPts val="800"/>
              </a:spcBef>
            </a:pPr>
            <a:r>
              <a:rPr lang="en-US" sz="2000" dirty="0"/>
              <a:t>Boundaries of the therapeutic relationship </a:t>
            </a:r>
          </a:p>
          <a:p>
            <a:pPr marL="354013" indent="-354013">
              <a:spcBef>
                <a:spcPts val="800"/>
              </a:spcBef>
            </a:pPr>
            <a:r>
              <a:rPr lang="en-US" sz="2000" dirty="0"/>
              <a:t>Irregular attendance (?)</a:t>
            </a:r>
          </a:p>
          <a:p>
            <a:pPr marL="354013" indent="-354013">
              <a:spcBef>
                <a:spcPts val="800"/>
              </a:spcBef>
            </a:pPr>
            <a:r>
              <a:rPr lang="en-US" sz="2000" dirty="0"/>
              <a:t>Complex (?)</a:t>
            </a:r>
          </a:p>
          <a:p>
            <a:pPr marL="354013" lvl="0" indent="-354013">
              <a:spcBef>
                <a:spcPts val="800"/>
              </a:spcBef>
            </a:pPr>
            <a:r>
              <a:rPr lang="en-US" sz="2000" dirty="0">
                <a:solidFill>
                  <a:prstClr val="black"/>
                </a:solidFill>
              </a:rPr>
              <a:t>Limited access to public mental health services</a:t>
            </a:r>
          </a:p>
          <a:p>
            <a:pPr marL="354013" lvl="0" indent="-354013">
              <a:spcBef>
                <a:spcPts val="800"/>
              </a:spcBef>
            </a:pPr>
            <a:r>
              <a:rPr lang="en-US" sz="2000" dirty="0">
                <a:solidFill>
                  <a:prstClr val="black"/>
                </a:solidFill>
              </a:rPr>
              <a:t>Reluctance to access private providers of psychological </a:t>
            </a:r>
            <a:r>
              <a:rPr lang="en-US" sz="2000" dirty="0" smtClean="0">
                <a:solidFill>
                  <a:prstClr val="black"/>
                </a:solidFill>
              </a:rPr>
              <a:t>services</a:t>
            </a:r>
          </a:p>
          <a:p>
            <a:pPr marL="354013" lvl="0" indent="-354013">
              <a:spcBef>
                <a:spcPts val="8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Impact of counselling on the client’s ability to reintegrate into home country</a:t>
            </a:r>
            <a:endParaRPr lang="en-US" sz="20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2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Services offered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83159" y="1237352"/>
            <a:ext cx="8331633" cy="4612942"/>
          </a:xfrm>
        </p:spPr>
        <p:txBody>
          <a:bodyPr/>
          <a:lstStyle/>
          <a:p>
            <a:pPr marL="354013" indent="-354013"/>
            <a:r>
              <a:rPr lang="en-US" dirty="0" smtClean="0"/>
              <a:t>1:1 counselling</a:t>
            </a:r>
          </a:p>
          <a:p>
            <a:pPr marL="925513" lvl="1" indent="-354013" algn="thaiDist"/>
            <a:r>
              <a:rPr lang="en-US" dirty="0" smtClean="0"/>
              <a:t>3-6 sessions</a:t>
            </a:r>
          </a:p>
          <a:p>
            <a:pPr marL="354013" indent="-354013"/>
            <a:r>
              <a:rPr lang="en-US" dirty="0" smtClean="0"/>
              <a:t>Groups </a:t>
            </a:r>
          </a:p>
          <a:p>
            <a:pPr marL="925513" lvl="1" indent="-354013"/>
            <a:r>
              <a:rPr lang="en-US" dirty="0" smtClean="0"/>
              <a:t>Mindfulness for Academic Success</a:t>
            </a:r>
          </a:p>
          <a:p>
            <a:pPr marL="925513" lvl="1" indent="-354013"/>
            <a:r>
              <a:rPr lang="en-US" dirty="0" smtClean="0"/>
              <a:t>Mood Surfing</a:t>
            </a:r>
          </a:p>
          <a:p>
            <a:pPr marL="925513" lvl="1" indent="-354013"/>
            <a:r>
              <a:rPr lang="en-US" dirty="0" smtClean="0"/>
              <a:t>SMART</a:t>
            </a:r>
          </a:p>
          <a:p>
            <a:pPr marL="925513" lvl="1" indent="-354013"/>
            <a:r>
              <a:rPr lang="en-US" dirty="0" smtClean="0"/>
              <a:t>Brain Management</a:t>
            </a:r>
          </a:p>
          <a:p>
            <a:pPr marL="925513" lvl="1" indent="-354013"/>
            <a:r>
              <a:rPr lang="en-US" dirty="0" smtClean="0"/>
              <a:t>Lunchtime mindfulness</a:t>
            </a:r>
          </a:p>
          <a:p>
            <a:pPr marL="354013" indent="-354013"/>
            <a:r>
              <a:rPr lang="en-US" dirty="0" smtClean="0"/>
              <a:t>External referral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7947" y="3306431"/>
            <a:ext cx="3261946" cy="269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8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Main considerations for counselling</a:t>
            </a:r>
            <a:endParaRPr lang="en-AU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83159" y="1237352"/>
            <a:ext cx="8331633" cy="4612942"/>
          </a:xfrm>
        </p:spPr>
        <p:txBody>
          <a:bodyPr/>
          <a:lstStyle/>
          <a:p>
            <a:pPr marL="354013" indent="-354013"/>
            <a:r>
              <a:rPr lang="en-US" sz="2000" dirty="0"/>
              <a:t>Building engagement</a:t>
            </a:r>
          </a:p>
          <a:p>
            <a:pPr marL="354013" indent="-354013"/>
            <a:r>
              <a:rPr lang="en-US" sz="2000" dirty="0"/>
              <a:t>Orientation to the counselling process</a:t>
            </a:r>
          </a:p>
          <a:p>
            <a:pPr marL="925513" lvl="1" indent="-354013"/>
            <a:r>
              <a:rPr lang="en-US" sz="1600" dirty="0">
                <a:latin typeface="Arial"/>
                <a:cs typeface="Arial"/>
              </a:rPr>
              <a:t>Not a medical doctor</a:t>
            </a:r>
          </a:p>
          <a:p>
            <a:pPr marL="925513" lvl="1" indent="-354013"/>
            <a:r>
              <a:rPr lang="en-US" sz="1600" dirty="0">
                <a:latin typeface="Arial"/>
                <a:cs typeface="Arial"/>
              </a:rPr>
              <a:t>What a counsellor does</a:t>
            </a:r>
          </a:p>
          <a:p>
            <a:pPr marL="925513" lvl="1" indent="-354013"/>
            <a:r>
              <a:rPr lang="en-US" sz="1600" dirty="0" smtClean="0">
                <a:latin typeface="Arial"/>
                <a:cs typeface="Arial"/>
              </a:rPr>
              <a:t>How </a:t>
            </a:r>
            <a:r>
              <a:rPr lang="en-US" sz="1600" dirty="0">
                <a:latin typeface="Arial"/>
                <a:cs typeface="Arial"/>
              </a:rPr>
              <a:t>to use the </a:t>
            </a:r>
            <a:r>
              <a:rPr lang="en-US" sz="1600" dirty="0" smtClean="0">
                <a:latin typeface="Arial"/>
                <a:cs typeface="Arial"/>
              </a:rPr>
              <a:t>time</a:t>
            </a:r>
          </a:p>
          <a:p>
            <a:pPr marL="925513" lvl="1" indent="-354013"/>
            <a:r>
              <a:rPr lang="en-US" sz="1600" dirty="0" smtClean="0">
                <a:latin typeface="Arial"/>
                <a:cs typeface="Arial"/>
              </a:rPr>
              <a:t>The </a:t>
            </a:r>
            <a:r>
              <a:rPr lang="en-US" sz="1600" dirty="0">
                <a:latin typeface="Arial"/>
                <a:cs typeface="Arial"/>
              </a:rPr>
              <a:t>importance of the client giving feedback </a:t>
            </a:r>
          </a:p>
          <a:p>
            <a:pPr marL="354013" indent="-354013"/>
            <a:r>
              <a:rPr lang="en-US" sz="2000" dirty="0"/>
              <a:t>Indicate commitment to </a:t>
            </a:r>
            <a:r>
              <a:rPr lang="en-US" sz="2000" dirty="0" smtClean="0"/>
              <a:t>helping</a:t>
            </a:r>
          </a:p>
          <a:p>
            <a:pPr marL="925513" lvl="1" indent="-354013"/>
            <a:r>
              <a:rPr lang="en-US" sz="1600" dirty="0">
                <a:latin typeface="Arial"/>
                <a:cs typeface="Arial"/>
              </a:rPr>
              <a:t>e.g. providing practical support for under loading, special consideration</a:t>
            </a:r>
          </a:p>
          <a:p>
            <a:pPr marL="354013" indent="-354013"/>
            <a:r>
              <a:rPr lang="en-US" sz="2000" dirty="0"/>
              <a:t>Attending to the basics (diet, sleep, exercise)</a:t>
            </a:r>
          </a:p>
          <a:p>
            <a:pPr marL="354013" indent="-354013"/>
            <a:r>
              <a:rPr lang="en-US" sz="2000" dirty="0"/>
              <a:t>Negotiating clear goals for treatment</a:t>
            </a:r>
          </a:p>
          <a:p>
            <a:pPr marL="354013" lvl="1" indent="-354013">
              <a:buSzPct val="104000"/>
              <a:buFont typeface="Lucida Grande"/>
              <a:buChar char="■"/>
            </a:pPr>
            <a:r>
              <a:rPr lang="en-US" sz="2000" dirty="0">
                <a:latin typeface="Arial"/>
                <a:cs typeface="Arial"/>
              </a:rPr>
              <a:t>What is possible in the time frame?</a:t>
            </a:r>
          </a:p>
          <a:p>
            <a:pPr marL="354013" lvl="1" indent="-354013">
              <a:buSzPct val="104000"/>
              <a:buFont typeface="Lucida Grande"/>
              <a:buChar char="■"/>
            </a:pPr>
            <a:r>
              <a:rPr lang="en-US" sz="2000" dirty="0">
                <a:latin typeface="Arial"/>
                <a:cs typeface="Arial"/>
              </a:rPr>
              <a:t>What is the client’s intention (e.g. return home/ stay in </a:t>
            </a:r>
            <a:r>
              <a:rPr lang="en-US" sz="2000" dirty="0" smtClean="0">
                <a:latin typeface="Arial"/>
                <a:cs typeface="Arial"/>
              </a:rPr>
              <a:t>Australia)</a:t>
            </a:r>
            <a:endParaRPr lang="en-US" sz="2000" dirty="0">
              <a:latin typeface="Arial"/>
              <a:cs typeface="Arial"/>
            </a:endParaRPr>
          </a:p>
          <a:p>
            <a:pPr marL="925513" lvl="1" indent="-354013"/>
            <a:r>
              <a:rPr lang="en-US" sz="1600" dirty="0">
                <a:latin typeface="Arial"/>
                <a:cs typeface="Arial"/>
              </a:rPr>
              <a:t>Solution focused vs therapeutic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Conclusions</a:t>
            </a:r>
            <a:endParaRPr lang="en-AU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83159" y="1237352"/>
            <a:ext cx="8331633" cy="4612942"/>
          </a:xfrm>
        </p:spPr>
        <p:txBody>
          <a:bodyPr/>
          <a:lstStyle/>
          <a:p>
            <a:pPr marL="354013" indent="-354013"/>
            <a:r>
              <a:rPr lang="en-US" dirty="0" smtClean="0"/>
              <a:t>International students </a:t>
            </a:r>
          </a:p>
          <a:p>
            <a:pPr marL="925513" lvl="1" indent="-354013"/>
            <a:r>
              <a:rPr lang="en-US" sz="2000" dirty="0" smtClean="0"/>
              <a:t>Remain under-represented as a proportion of total counselling clients</a:t>
            </a:r>
          </a:p>
          <a:p>
            <a:pPr marL="925513" lvl="1" indent="-354013"/>
            <a:r>
              <a:rPr lang="en-US" sz="2000" dirty="0" smtClean="0"/>
              <a:t>Often present with more complex needs which create challenges for service provision in an environment of reduced resources</a:t>
            </a:r>
          </a:p>
          <a:p>
            <a:pPr marL="925513" lvl="1" indent="-354013"/>
            <a:r>
              <a:rPr lang="en-US" sz="2000" dirty="0" smtClean="0"/>
              <a:t>May require modified approaches to counselling (more orientation, slower pace, more targeted goals </a:t>
            </a:r>
            <a:r>
              <a:rPr lang="en-US" sz="2000" dirty="0" err="1" smtClean="0"/>
              <a:t>etc</a:t>
            </a:r>
            <a:r>
              <a:rPr lang="en-US" sz="2000" dirty="0" smtClean="0"/>
              <a:t>)</a:t>
            </a:r>
          </a:p>
          <a:p>
            <a:pPr marL="925513" lvl="1" indent="-354013"/>
            <a:r>
              <a:rPr lang="en-US" sz="2000" dirty="0" smtClean="0"/>
              <a:t>Benefit from engagement with counselling services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7007" y="4018861"/>
            <a:ext cx="2960915" cy="19268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9502" y="4018862"/>
            <a:ext cx="2864498" cy="1906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994821"/>
            <a:ext cx="2928674" cy="194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50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-Masterbrand-Standard-draf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 smtClean="0">
            <a:solidFill>
              <a:schemeClr val="bg1"/>
            </a:solidFill>
            <a:latin typeface="Helvetica 45 Light"/>
            <a:cs typeface="Helvetica 45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itle slide thre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reak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Break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Break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Body slide 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template-Masterbrand-Standard-draft.potx</Template>
  <TotalTime>1598</TotalTime>
  <Words>320</Words>
  <Application>Microsoft Office PowerPoint</Application>
  <PresentationFormat>On-screen Show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Helvetica 65 Medium</vt:lpstr>
      <vt:lpstr>Helvetica 75 Bold</vt:lpstr>
      <vt:lpstr>Lucida Grande</vt:lpstr>
      <vt:lpstr>Powerpoint template-Masterbrand-Standard-draft</vt:lpstr>
      <vt:lpstr>Title slide three</vt:lpstr>
      <vt:lpstr>Break Page</vt:lpstr>
      <vt:lpstr>1_Break Page</vt:lpstr>
      <vt:lpstr>2_Break Page</vt:lpstr>
      <vt:lpstr>Body slide line</vt:lpstr>
      <vt:lpstr>Dealing with mental health holistically to enhance the international student experience  ISANA Panel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Brigid A'Hearn</dc:creator>
  <cp:lastModifiedBy>ISANA</cp:lastModifiedBy>
  <cp:revision>216</cp:revision>
  <cp:lastPrinted>2015-11-17T02:00:49Z</cp:lastPrinted>
  <dcterms:created xsi:type="dcterms:W3CDTF">2014-10-22T05:01:25Z</dcterms:created>
  <dcterms:modified xsi:type="dcterms:W3CDTF">2015-11-26T02:24:21Z</dcterms:modified>
</cp:coreProperties>
</file>