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58" r:id="rId5"/>
    <p:sldId id="274" r:id="rId6"/>
    <p:sldId id="276" r:id="rId7"/>
    <p:sldId id="278" r:id="rId8"/>
    <p:sldId id="260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80" r:id="rId17"/>
    <p:sldId id="271" r:id="rId18"/>
    <p:sldId id="272" r:id="rId19"/>
    <p:sldId id="279" r:id="rId2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3072">
          <p15:clr>
            <a:srgbClr val="A4A3A4"/>
          </p15:clr>
        </p15:guide>
        <p15:guide id="5" orient="horz" pos="3408">
          <p15:clr>
            <a:srgbClr val="A4A3A4"/>
          </p15:clr>
        </p15:guide>
        <p15:guide id="6" pos="3839">
          <p15:clr>
            <a:srgbClr val="A4A3A4"/>
          </p15:clr>
        </p15:guide>
        <p15:guide id="7" pos="383">
          <p15:clr>
            <a:srgbClr val="A4A3A4"/>
          </p15:clr>
        </p15:guide>
        <p15:guide id="8" pos="7295">
          <p15:clr>
            <a:srgbClr val="A4A3A4"/>
          </p15:clr>
        </p15:guide>
        <p15:guide id="9" pos="815">
          <p15:clr>
            <a:srgbClr val="A4A3A4"/>
          </p15:clr>
        </p15:guide>
        <p15:guide id="10" pos="2879">
          <p15:clr>
            <a:srgbClr val="A4A3A4"/>
          </p15:clr>
        </p15:guide>
        <p15:guide id="11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0" d="100"/>
          <a:sy n="110" d="100"/>
        </p:scale>
        <p:origin x="630" y="114"/>
      </p:cViewPr>
      <p:guideLst>
        <p:guide orient="horz" pos="2160"/>
        <p:guide orient="horz" pos="3888"/>
        <p:guide orient="horz" pos="432"/>
        <p:guide orient="horz" pos="3072"/>
        <p:guide orient="horz" pos="3408"/>
        <p:guide pos="3839"/>
        <p:guide pos="383"/>
        <p:guide pos="7295"/>
        <p:guide pos="815"/>
        <p:guide pos="2879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3174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en-US"/>
              <a:t>5/23/2016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en-US"/>
              <a:t>5/23/2016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78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7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542" y="-1"/>
            <a:ext cx="12190413" cy="6858001"/>
            <a:chOff x="-1588" y="0"/>
            <a:chExt cx="12190413" cy="6858001"/>
          </a:xfrm>
        </p:grpSpPr>
        <p:sp>
          <p:nvSpPr>
            <p:cNvPr id="11" name="Rectangle 10"/>
            <p:cNvSpPr/>
            <p:nvPr/>
          </p:nvSpPr>
          <p:spPr>
            <a:xfrm>
              <a:off x="-1588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73625" y="0"/>
              <a:ext cx="7315200" cy="6858001"/>
            </a:xfrm>
            <a:prstGeom prst="rect">
              <a:avLst/>
            </a:prstGeom>
          </p:spPr>
        </p:pic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D2365B-5397-4552-89D2-3C31D6B894C4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 bwMode="lt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 bwMode="lt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94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D474-84CF-40A5-B032-DFFDE135438A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934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C6EF-6B90-465F-AC36-47BDECADBD65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7056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4A86-2703-4937-ABF7-D8FBDB5C3D3E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424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2F23-BD92-4B7B-9DFF-42EEC8F21ED4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47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B7EA-8738-442B-ADC7-3A7E6F5C49CD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20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692D-78A6-499F-901A-E660774CC8EE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480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F355-F21B-43C0-ABBD-B5AEBBE279A6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236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95E7-F437-40FB-91EE-0B08B57CB523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9EEF-87D9-4049-9A5D-A2B5E4C83A85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06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D992-82F2-4752-BCD7-4BDCCFA26099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742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588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590C4DA-EDE6-465C-B91D-0B6D7078AFBA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435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4XfunFOn0s" TargetMode="Externa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JINN-__KY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grace.diep@rmit.edu.a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Engagement with Employers –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International Students in WIL Placements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" b="297"/>
          <a:stretch/>
        </p:blipFill>
        <p:spPr>
          <a:xfrm>
            <a:off x="4798268" y="-27384"/>
            <a:ext cx="7488832" cy="69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 txBox="1">
            <a:spLocks/>
          </p:cNvSpPr>
          <p:nvPr/>
        </p:nvSpPr>
        <p:spPr>
          <a:xfrm>
            <a:off x="467544" y="337220"/>
            <a:ext cx="8208912" cy="9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4400" b="1" dirty="0">
                <a:solidFill>
                  <a:schemeClr val="tx1"/>
                </a:solidFill>
              </a:rPr>
              <a:t>WHAT’S IN A NAME?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7544" y="1556792"/>
            <a:ext cx="2390054" cy="1832598"/>
            <a:chOff x="539552" y="1237320"/>
            <a:chExt cx="2159000" cy="1463830"/>
          </a:xfrm>
        </p:grpSpPr>
        <p:pic>
          <p:nvPicPr>
            <p:cNvPr id="6" name="Content Placeholder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237320"/>
              <a:ext cx="2159000" cy="1193800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646943" y="2161090"/>
              <a:ext cx="1944217" cy="54006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3200" b="1" dirty="0">
                  <a:solidFill>
                    <a:schemeClr val="bg1"/>
                  </a:solidFill>
                </a:rPr>
                <a:t>IPIS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02124" y="1556792"/>
            <a:ext cx="5617462" cy="2010949"/>
            <a:chOff x="3059832" y="1235895"/>
            <a:chExt cx="5074405" cy="16062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9328" y="1237320"/>
              <a:ext cx="2984909" cy="160486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1235895"/>
              <a:ext cx="1728216" cy="1463040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3923940" y="2302127"/>
              <a:ext cx="1944217" cy="54006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3200" b="1" dirty="0">
                  <a:solidFill>
                    <a:schemeClr val="bg1"/>
                  </a:solidFill>
                </a:rPr>
                <a:t>ISIS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7544" y="3716823"/>
            <a:ext cx="8774330" cy="2700300"/>
            <a:chOff x="562716" y="3145532"/>
            <a:chExt cx="7926089" cy="215692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16" y="3145532"/>
              <a:ext cx="1457383" cy="215692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6419" y="3484943"/>
              <a:ext cx="5932386" cy="1817515"/>
            </a:xfrm>
            <a:prstGeom prst="rect">
              <a:avLst/>
            </a:prstGeom>
          </p:spPr>
        </p:pic>
        <p:sp>
          <p:nvSpPr>
            <p:cNvPr id="15" name="Rounded Rectangle 14"/>
            <p:cNvSpPr/>
            <p:nvPr/>
          </p:nvSpPr>
          <p:spPr>
            <a:xfrm>
              <a:off x="1291407" y="4427687"/>
              <a:ext cx="1944217" cy="54006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3200" b="1" dirty="0">
                  <a:solidFill>
                    <a:schemeClr val="bg1"/>
                  </a:solidFill>
                </a:rPr>
                <a:t>JIIP</a:t>
              </a:r>
              <a:endParaRPr lang="en-AU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153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 txBox="1">
            <a:spLocks/>
          </p:cNvSpPr>
          <p:nvPr/>
        </p:nvSpPr>
        <p:spPr>
          <a:xfrm>
            <a:off x="467544" y="337220"/>
            <a:ext cx="8867228" cy="900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4400" b="1" dirty="0">
                <a:solidFill>
                  <a:schemeClr val="tx1"/>
                </a:solidFill>
              </a:rPr>
              <a:t>IMPLEMENTATION V1 - EMPLOYERS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80884" y="1508226"/>
            <a:ext cx="2373168" cy="206479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bg1"/>
                </a:solidFill>
              </a:rPr>
              <a:t>Resources: marketing collateral, project templates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94412" y="1490189"/>
            <a:ext cx="2373168" cy="210086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bg1"/>
                </a:solidFill>
              </a:rPr>
              <a:t>Strategy: collaboration with Local Government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87648" y="1526262"/>
            <a:ext cx="2373168" cy="206479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bg1"/>
                </a:solidFill>
              </a:rPr>
              <a:t>Follow up: phone calls to interested employers</a:t>
            </a:r>
          </a:p>
        </p:txBody>
      </p:sp>
      <p:pic>
        <p:nvPicPr>
          <p:cNvPr id="8" name="w4XfunFOn0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95078" y="3798972"/>
            <a:ext cx="4958308" cy="27890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176" y="1593701"/>
            <a:ext cx="2862223" cy="190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8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 txBox="1">
            <a:spLocks/>
          </p:cNvSpPr>
          <p:nvPr/>
        </p:nvSpPr>
        <p:spPr>
          <a:xfrm>
            <a:off x="467544" y="337220"/>
            <a:ext cx="8208912" cy="9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4400" b="1" dirty="0">
                <a:solidFill>
                  <a:schemeClr val="tx1"/>
                </a:solidFill>
              </a:rPr>
              <a:t>IMPLEMENTATION V1 - STUDENTS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44468" y="1340768"/>
            <a:ext cx="3052586" cy="27363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400" b="1" dirty="0">
                <a:solidFill>
                  <a:schemeClr val="bg1"/>
                </a:solidFill>
              </a:rPr>
              <a:t>BEFORE: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bg1"/>
                </a:solidFill>
              </a:rPr>
              <a:t>Promotion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bg1"/>
                </a:solidFill>
              </a:rPr>
              <a:t>Check eligibility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bg1"/>
                </a:solidFill>
              </a:rPr>
              <a:t>Shortlist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bg1"/>
                </a:solidFill>
              </a:rPr>
              <a:t>Interviews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bg1"/>
                </a:solidFill>
              </a:rPr>
              <a:t>Pre Placement Workshop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49560" y="1340768"/>
            <a:ext cx="3052586" cy="27363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400" b="1" dirty="0">
                <a:solidFill>
                  <a:schemeClr val="bg1"/>
                </a:solidFill>
              </a:rPr>
              <a:t>DURING: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bg1"/>
                </a:solidFill>
              </a:rPr>
              <a:t>Ongoing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bg1"/>
                </a:solidFill>
              </a:rPr>
              <a:t>Site visit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bg1"/>
                </a:solidFill>
              </a:rPr>
              <a:t>‘Social Day’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>
              <a:solidFill>
                <a:schemeClr val="bg1"/>
              </a:solidFill>
            </a:endParaRPr>
          </a:p>
          <a:p>
            <a:pPr algn="ctr"/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54652" y="1340768"/>
            <a:ext cx="3052586" cy="27363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400" b="1" dirty="0">
                <a:solidFill>
                  <a:schemeClr val="bg1"/>
                </a:solidFill>
              </a:rPr>
              <a:t>AFTER: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bg1"/>
                </a:solidFill>
              </a:rPr>
              <a:t>Post Placement Workshop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bg1"/>
                </a:solidFill>
              </a:rPr>
              <a:t>Award Ceremony – high profile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4365104"/>
            <a:ext cx="3815535" cy="2088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"/>
          <a:stretch/>
        </p:blipFill>
        <p:spPr>
          <a:xfrm>
            <a:off x="6526460" y="4365104"/>
            <a:ext cx="3528392" cy="21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 txBox="1">
            <a:spLocks/>
          </p:cNvSpPr>
          <p:nvPr/>
        </p:nvSpPr>
        <p:spPr>
          <a:xfrm>
            <a:off x="467544" y="337220"/>
            <a:ext cx="8208912" cy="9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4400" b="1" dirty="0">
                <a:solidFill>
                  <a:schemeClr val="tx1"/>
                </a:solidFill>
              </a:rPr>
              <a:t>IMPLEMENTATION V2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1731" y="1235780"/>
            <a:ext cx="3743837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>
                <a:solidFill>
                  <a:schemeClr val="bg1"/>
                </a:solidFill>
              </a:rPr>
              <a:t>Streamlined process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1731" y="2121254"/>
            <a:ext cx="3738511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>
                <a:solidFill>
                  <a:schemeClr val="bg1"/>
                </a:solidFill>
              </a:rPr>
              <a:t>Inclusion of IT students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11938" y="1237320"/>
            <a:ext cx="5688632" cy="71854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>
                <a:solidFill>
                  <a:schemeClr val="bg1"/>
                </a:solidFill>
              </a:rPr>
              <a:t>Increased placements from 20 to 65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01731" y="3006728"/>
            <a:ext cx="3770327" cy="72000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>
                <a:solidFill>
                  <a:schemeClr val="bg1"/>
                </a:solidFill>
              </a:rPr>
              <a:t>Problem solving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08811" y="2121255"/>
            <a:ext cx="5688632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>
                <a:solidFill>
                  <a:schemeClr val="bg1"/>
                </a:solidFill>
              </a:rPr>
              <a:t>Internal and external recognition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8101" y="3006728"/>
            <a:ext cx="10883047" cy="3557430"/>
            <a:chOff x="467543" y="2208207"/>
            <a:chExt cx="10883047" cy="3557430"/>
          </a:xfrm>
          <a:solidFill>
            <a:schemeClr val="accent3">
              <a:lumMod val="75000"/>
            </a:schemeClr>
          </a:solidFill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3594" y="3145532"/>
              <a:ext cx="1542342" cy="2320766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9"/>
            <a:stretch/>
          </p:blipFill>
          <p:spPr>
            <a:xfrm>
              <a:off x="4211381" y="2208207"/>
              <a:ext cx="7139209" cy="2117484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7543" y="3145532"/>
              <a:ext cx="1770605" cy="2013107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14" name="Rounded Rectangle 13"/>
            <p:cNvSpPr/>
            <p:nvPr/>
          </p:nvSpPr>
          <p:spPr>
            <a:xfrm>
              <a:off x="4211380" y="4469707"/>
              <a:ext cx="6555028" cy="12959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2400" dirty="0">
                  <a:solidFill>
                    <a:schemeClr val="bg1"/>
                  </a:solidFill>
                </a:rPr>
                <a:t>Victorian International Education Award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2400" dirty="0">
                  <a:solidFill>
                    <a:schemeClr val="bg1"/>
                  </a:solidFill>
                </a:rPr>
                <a:t>Vice Chancellor’s Award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2400" dirty="0">
                  <a:solidFill>
                    <a:schemeClr val="bg1"/>
                  </a:solidFill>
                </a:rPr>
                <a:t>Award Ceremony for Interns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451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 txBox="1">
            <a:spLocks/>
          </p:cNvSpPr>
          <p:nvPr/>
        </p:nvSpPr>
        <p:spPr>
          <a:xfrm>
            <a:off x="467544" y="337220"/>
            <a:ext cx="8208912" cy="9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4400" b="1" dirty="0">
                <a:solidFill>
                  <a:schemeClr val="tx1"/>
                </a:solidFill>
              </a:rPr>
              <a:t>BENEFITS AND OUTCOMES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417340"/>
            <a:ext cx="6634980" cy="304698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60325" cap="rnd">
            <a:solidFill>
              <a:schemeClr val="accent3">
                <a:lumMod val="75000"/>
              </a:schemeClr>
            </a:solidFill>
            <a:prstDash val="solid"/>
            <a:round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chemeClr val="bg1"/>
                </a:solidFill>
              </a:rPr>
              <a:t>Very popular – repeat business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chemeClr val="bg1"/>
                </a:solidFill>
              </a:rPr>
              <a:t>Career development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chemeClr val="bg1"/>
                </a:solidFill>
              </a:rPr>
              <a:t>Good example of WIL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chemeClr val="bg1"/>
                </a:solidFill>
              </a:rPr>
              <a:t>Identified new market of hosts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chemeClr val="bg1"/>
                </a:solidFill>
              </a:rPr>
              <a:t>Increased host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chemeClr val="bg1"/>
                </a:solidFill>
              </a:rPr>
              <a:t>Increased employability</a:t>
            </a:r>
          </a:p>
        </p:txBody>
      </p:sp>
      <p:pic>
        <p:nvPicPr>
          <p:cNvPr id="3074" name="Picture 2" descr="businessman, sign, 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548" y="1417340"/>
            <a:ext cx="4563216" cy="304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41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 txBox="1">
            <a:spLocks/>
          </p:cNvSpPr>
          <p:nvPr/>
        </p:nvSpPr>
        <p:spPr>
          <a:xfrm>
            <a:off x="467544" y="337220"/>
            <a:ext cx="8208912" cy="9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4400" b="1" dirty="0">
                <a:solidFill>
                  <a:schemeClr val="tx1"/>
                </a:solidFill>
              </a:rPr>
              <a:t>LEARNINGS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417340"/>
            <a:ext cx="7427068" cy="304698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60325" cap="rnd">
            <a:solidFill>
              <a:schemeClr val="accent3">
                <a:lumMod val="75000"/>
              </a:schemeClr>
            </a:solidFill>
            <a:prstDash val="solid"/>
            <a:round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chemeClr val="bg1"/>
                </a:solidFill>
              </a:rPr>
              <a:t>Importance in </a:t>
            </a:r>
            <a:r>
              <a:rPr lang="en-AU" sz="3200" b="1" dirty="0">
                <a:solidFill>
                  <a:schemeClr val="bg1"/>
                </a:solidFill>
              </a:rPr>
              <a:t>Relationships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chemeClr val="bg1"/>
                </a:solidFill>
              </a:rPr>
              <a:t>Confidence in international students is a </a:t>
            </a:r>
            <a:r>
              <a:rPr lang="en-AU" sz="3200" b="1" dirty="0">
                <a:solidFill>
                  <a:schemeClr val="bg1"/>
                </a:solidFill>
              </a:rPr>
              <a:t>MAJOR</a:t>
            </a:r>
            <a:r>
              <a:rPr lang="en-AU" sz="3200" dirty="0">
                <a:solidFill>
                  <a:schemeClr val="bg1"/>
                </a:solidFill>
              </a:rPr>
              <a:t> barrier to employment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chemeClr val="bg1"/>
                </a:solidFill>
              </a:rPr>
              <a:t>Employers need more education about </a:t>
            </a:r>
            <a:r>
              <a:rPr lang="en-AU" sz="3200" b="1" dirty="0">
                <a:solidFill>
                  <a:schemeClr val="bg1"/>
                </a:solidFill>
              </a:rPr>
              <a:t>visas/benefits</a:t>
            </a:r>
            <a:r>
              <a:rPr lang="en-AU" sz="3200" dirty="0">
                <a:solidFill>
                  <a:schemeClr val="bg1"/>
                </a:solidFill>
              </a:rPr>
              <a:t> of international students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200" b="1" dirty="0">
                <a:solidFill>
                  <a:schemeClr val="bg1"/>
                </a:solidFill>
              </a:rPr>
              <a:t>Collaborative</a:t>
            </a:r>
            <a:r>
              <a:rPr lang="en-AU" sz="3200" dirty="0">
                <a:solidFill>
                  <a:schemeClr val="bg1"/>
                </a:solidFill>
              </a:rPr>
              <a:t> approach needed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660" y="1417340"/>
            <a:ext cx="3240360" cy="234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0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 txBox="1">
            <a:spLocks/>
          </p:cNvSpPr>
          <p:nvPr/>
        </p:nvSpPr>
        <p:spPr>
          <a:xfrm>
            <a:off x="467544" y="337220"/>
            <a:ext cx="8208912" cy="9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4400" b="1" dirty="0">
                <a:solidFill>
                  <a:schemeClr val="tx1"/>
                </a:solidFill>
              </a:rPr>
              <a:t>THE FUTURE (2016 AND BEYOND)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7545" y="1237320"/>
            <a:ext cx="2674540" cy="157961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dirty="0">
                <a:solidFill>
                  <a:schemeClr val="bg1"/>
                </a:solidFill>
              </a:rPr>
              <a:t>Practice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0" y="1237320"/>
            <a:ext cx="2674540" cy="157961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dirty="0">
                <a:solidFill>
                  <a:schemeClr val="bg1"/>
                </a:solidFill>
              </a:rPr>
              <a:t>Policy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676455" y="1237320"/>
            <a:ext cx="2674540" cy="157961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dirty="0">
                <a:solidFill>
                  <a:schemeClr val="bg1"/>
                </a:solidFill>
              </a:rPr>
              <a:t>Support</a:t>
            </a:r>
          </a:p>
        </p:txBody>
      </p:sp>
      <p:sp>
        <p:nvSpPr>
          <p:cNvPr id="8" name="Plus 7"/>
          <p:cNvSpPr/>
          <p:nvPr/>
        </p:nvSpPr>
        <p:spPr>
          <a:xfrm>
            <a:off x="3215153" y="1309326"/>
            <a:ext cx="1283779" cy="1368997"/>
          </a:xfrm>
          <a:prstGeom prst="mathPlus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800"/>
          </a:p>
        </p:txBody>
      </p:sp>
      <p:sp>
        <p:nvSpPr>
          <p:cNvPr id="9" name="Plus 8"/>
          <p:cNvSpPr/>
          <p:nvPr/>
        </p:nvSpPr>
        <p:spPr>
          <a:xfrm>
            <a:off x="7319608" y="1342627"/>
            <a:ext cx="1283779" cy="1368997"/>
          </a:xfrm>
          <a:prstGeom prst="mathPlus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800"/>
          </a:p>
        </p:txBody>
      </p:sp>
      <p:sp>
        <p:nvSpPr>
          <p:cNvPr id="2" name="TextBox 1"/>
          <p:cNvSpPr txBox="1"/>
          <p:nvPr/>
        </p:nvSpPr>
        <p:spPr>
          <a:xfrm>
            <a:off x="467545" y="2996952"/>
            <a:ext cx="10883450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/>
              <a:t>Government Support is crucial in supporting international employment initiatives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/>
              <a:t>Further Education required to educate employers about international students – dispel the myths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/>
              <a:t>Further support and funding required to support and prepare International students for the local and overseas workforce.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/>
              <a:t>Continuous benchmark and support from within the sector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/>
              <a:t>Importance of WIL to be emphasised to students</a:t>
            </a:r>
          </a:p>
        </p:txBody>
      </p:sp>
    </p:spTree>
    <p:extLst>
      <p:ext uri="{BB962C8B-B14F-4D97-AF65-F5344CB8AC3E}">
        <p14:creationId xmlns:p14="http://schemas.microsoft.com/office/powerpoint/2010/main" val="19921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7788" y="332656"/>
            <a:ext cx="10971372" cy="792088"/>
          </a:xfrm>
        </p:spPr>
        <p:txBody>
          <a:bodyPr>
            <a:normAutofit/>
          </a:bodyPr>
          <a:lstStyle/>
          <a:p>
            <a:r>
              <a:rPr lang="en-AU" sz="4400" b="1" dirty="0">
                <a:latin typeface="+mn-lt"/>
              </a:rPr>
              <a:t>SANKET’S INTERNSHIP JOURNEY </a:t>
            </a:r>
          </a:p>
        </p:txBody>
      </p:sp>
      <p:pic>
        <p:nvPicPr>
          <p:cNvPr id="2" name="dJINN-__KY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7788" y="1484784"/>
            <a:ext cx="6510469" cy="366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8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7788" y="332656"/>
            <a:ext cx="10971372" cy="792088"/>
          </a:xfrm>
        </p:spPr>
        <p:txBody>
          <a:bodyPr>
            <a:normAutofit/>
          </a:bodyPr>
          <a:lstStyle/>
          <a:p>
            <a:r>
              <a:rPr lang="en-AU" sz="4400" b="1" dirty="0">
                <a:latin typeface="+mn-lt"/>
              </a:rPr>
              <a:t>THANK YOU &amp; QUESTIONS?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2084" y="1521690"/>
            <a:ext cx="7165443" cy="283154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sz="3200" b="1" dirty="0"/>
              <a:t>Grace Diep </a:t>
            </a:r>
          </a:p>
          <a:p>
            <a:r>
              <a:rPr lang="en-AU" sz="3200" dirty="0"/>
              <a:t>Team Leader, Enterprise Relations and Work Integrated Learning </a:t>
            </a:r>
          </a:p>
          <a:p>
            <a:r>
              <a:rPr lang="en-AU" sz="3200" dirty="0"/>
              <a:t>RMIT University – College of Business </a:t>
            </a:r>
          </a:p>
          <a:p>
            <a:r>
              <a:rPr lang="en-AU" sz="3200" dirty="0"/>
              <a:t>E: </a:t>
            </a:r>
            <a:r>
              <a:rPr lang="en-AU" sz="3200" dirty="0">
                <a:hlinkClick r:id="rId2"/>
              </a:rPr>
              <a:t>grace.diep@rmit.edu.au</a:t>
            </a:r>
            <a:r>
              <a:rPr lang="en-AU" sz="3200" dirty="0"/>
              <a:t> </a:t>
            </a:r>
          </a:p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52" y="1675399"/>
            <a:ext cx="23622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s://goodlogo.com/images/logos/linkedin_logo_354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132" y="4216375"/>
            <a:ext cx="1238200" cy="34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39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642" y="116632"/>
            <a:ext cx="10971372" cy="106680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OUTLINE OF PRESENTATION 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765820" y="1268760"/>
            <a:ext cx="7632848" cy="5400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098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200" dirty="0"/>
              <a:t>What are employers looking for? </a:t>
            </a:r>
          </a:p>
          <a:p>
            <a:r>
              <a:rPr lang="en-AU" sz="3200" dirty="0"/>
              <a:t>Barriers to Employment – Students &amp; Industry Perspectives </a:t>
            </a:r>
          </a:p>
          <a:p>
            <a:r>
              <a:rPr lang="en-AU" sz="3200" dirty="0"/>
              <a:t>Jobshop International Internship Program at </a:t>
            </a:r>
            <a:r>
              <a:rPr lang="en-AU" sz="3200" b="1" dirty="0"/>
              <a:t>Deakin University </a:t>
            </a:r>
            <a:r>
              <a:rPr lang="en-AU" sz="3200" dirty="0"/>
              <a:t>(JIIP)</a:t>
            </a:r>
          </a:p>
          <a:p>
            <a:r>
              <a:rPr lang="en-AU" sz="3200" dirty="0"/>
              <a:t>The Future/Recommendations  </a:t>
            </a:r>
          </a:p>
          <a:p>
            <a:r>
              <a:rPr lang="en-AU" sz="3200" dirty="0"/>
              <a:t>Questions </a:t>
            </a:r>
          </a:p>
          <a:p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7934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 txBox="1">
            <a:spLocks/>
          </p:cNvSpPr>
          <p:nvPr/>
        </p:nvSpPr>
        <p:spPr>
          <a:xfrm>
            <a:off x="467544" y="337220"/>
            <a:ext cx="9371284" cy="9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4400" b="1" dirty="0">
                <a:solidFill>
                  <a:schemeClr val="tx1"/>
                </a:solidFill>
              </a:rPr>
              <a:t>WHAT ARE EMPLOYERS LOOKING FOR? 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544" y="1412776"/>
            <a:ext cx="8447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AU" i="1" dirty="0"/>
              <a:t>(as ranked by employers; ranked by proportion of employers who considered each to be an important selection criterion. Source: Graduate Careers Australia)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3772" y="2253900"/>
            <a:ext cx="2588760" cy="9361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Interpersonal/</a:t>
            </a:r>
          </a:p>
          <a:p>
            <a:pPr algn="ctr"/>
            <a:r>
              <a:rPr lang="en-AU" sz="2000" dirty="0">
                <a:solidFill>
                  <a:schemeClr val="bg1"/>
                </a:solidFill>
              </a:rPr>
              <a:t>Communication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142084" y="2253900"/>
            <a:ext cx="2592288" cy="9361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Drive/Commitment/</a:t>
            </a:r>
          </a:p>
          <a:p>
            <a:pPr algn="ctr"/>
            <a:r>
              <a:rPr lang="en-AU" sz="2000" dirty="0">
                <a:solidFill>
                  <a:schemeClr val="bg1"/>
                </a:solidFill>
              </a:rPr>
              <a:t>Industry knowledge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50396" y="2253900"/>
            <a:ext cx="2592288" cy="9361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Analytical skills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758708" y="2253900"/>
            <a:ext cx="2592288" cy="9361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Academic results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30244" y="3501008"/>
            <a:ext cx="2592288" cy="9361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Cultural/Value alignment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142084" y="3513358"/>
            <a:ext cx="2592288" cy="9361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Work experience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50396" y="3501008"/>
            <a:ext cx="2592288" cy="9361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Teamwork skills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758708" y="3501008"/>
            <a:ext cx="2592288" cy="9361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Emotional intelligence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30244" y="4725144"/>
            <a:ext cx="2592288" cy="9361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Leadership skills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142084" y="4725144"/>
            <a:ext cx="2592288" cy="9361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Activities (intra and extra curricular)</a:t>
            </a:r>
          </a:p>
        </p:txBody>
      </p:sp>
    </p:spTree>
    <p:extLst>
      <p:ext uri="{BB962C8B-B14F-4D97-AF65-F5344CB8AC3E}">
        <p14:creationId xmlns:p14="http://schemas.microsoft.com/office/powerpoint/2010/main" val="245723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 txBox="1">
            <a:spLocks/>
          </p:cNvSpPr>
          <p:nvPr/>
        </p:nvSpPr>
        <p:spPr>
          <a:xfrm>
            <a:off x="467544" y="337220"/>
            <a:ext cx="10955460" cy="900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4400" b="1" dirty="0">
                <a:solidFill>
                  <a:schemeClr val="tx1"/>
                </a:solidFill>
              </a:rPr>
              <a:t>WHAT ARE EMPLOYERS </a:t>
            </a:r>
            <a:r>
              <a:rPr lang="en-AU" sz="4400" b="1" u="sng" dirty="0">
                <a:solidFill>
                  <a:schemeClr val="tx1"/>
                </a:solidFill>
              </a:rPr>
              <a:t>REALLY</a:t>
            </a:r>
            <a:r>
              <a:rPr lang="en-AU" sz="4400" b="1" dirty="0">
                <a:solidFill>
                  <a:schemeClr val="tx1"/>
                </a:solidFill>
              </a:rPr>
              <a:t> LOOKING FOR? </a:t>
            </a:r>
          </a:p>
        </p:txBody>
      </p:sp>
      <p:sp>
        <p:nvSpPr>
          <p:cNvPr id="2" name="Rectangle 1"/>
          <p:cNvSpPr/>
          <p:nvPr/>
        </p:nvSpPr>
        <p:spPr>
          <a:xfrm>
            <a:off x="434404" y="2060848"/>
            <a:ext cx="8447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n-AU" i="1" dirty="0"/>
          </a:p>
        </p:txBody>
      </p:sp>
      <p:sp>
        <p:nvSpPr>
          <p:cNvPr id="5" name="Rectangle 4"/>
          <p:cNvSpPr/>
          <p:nvPr/>
        </p:nvSpPr>
        <p:spPr>
          <a:xfrm>
            <a:off x="348493" y="1772816"/>
            <a:ext cx="797816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AU" sz="2800" dirty="0"/>
              <a:t>Permanent residency status – </a:t>
            </a:r>
            <a:r>
              <a:rPr lang="en-AU" sz="2800" i="1" dirty="0"/>
              <a:t>Confusion over visa status and working rights of international students</a:t>
            </a:r>
          </a:p>
          <a:p>
            <a:pPr fontAlgn="base"/>
            <a:endParaRPr lang="en-AU" sz="2800" i="1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AU" sz="2800" dirty="0"/>
              <a:t>Graduates who can stay in a job longer than 2 years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AU" sz="2800" dirty="0"/>
              <a:t>Graduates who can speak and write English fluently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AU" sz="2800" dirty="0"/>
              <a:t>“Cultural” fit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6" name="图片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" t="11765" r="14035"/>
          <a:stretch/>
        </p:blipFill>
        <p:spPr>
          <a:xfrm>
            <a:off x="8470676" y="1772816"/>
            <a:ext cx="311627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1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 txBox="1">
            <a:spLocks/>
          </p:cNvSpPr>
          <p:nvPr/>
        </p:nvSpPr>
        <p:spPr>
          <a:xfrm>
            <a:off x="467544" y="476672"/>
            <a:ext cx="10667428" cy="900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4400" b="1" dirty="0">
                <a:solidFill>
                  <a:schemeClr val="tx1"/>
                </a:solidFill>
              </a:rPr>
              <a:t>BARRIERS TO EMPLOYMENT FOR INTERNATIONAL STUDENTS – AUSTRALIA </a:t>
            </a:r>
          </a:p>
        </p:txBody>
      </p:sp>
      <p:sp>
        <p:nvSpPr>
          <p:cNvPr id="2" name="Rectangle 1"/>
          <p:cNvSpPr/>
          <p:nvPr/>
        </p:nvSpPr>
        <p:spPr>
          <a:xfrm>
            <a:off x="434404" y="2060848"/>
            <a:ext cx="8447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n-AU" i="1" dirty="0"/>
          </a:p>
        </p:txBody>
      </p:sp>
      <p:sp>
        <p:nvSpPr>
          <p:cNvPr id="5" name="Rectangle 4"/>
          <p:cNvSpPr/>
          <p:nvPr/>
        </p:nvSpPr>
        <p:spPr>
          <a:xfrm>
            <a:off x="348493" y="1772816"/>
            <a:ext cx="725808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AU" sz="3200" dirty="0"/>
              <a:t>Visa issues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AU" sz="3200" dirty="0"/>
              <a:t>English language skills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AU" sz="3200" dirty="0"/>
              <a:t>Australian workplace culture adjustment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AU" sz="3200" dirty="0"/>
              <a:t>Unrealistic job expectations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AU" sz="3200" dirty="0"/>
              <a:t>Lack of networks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AU" sz="3200" dirty="0"/>
              <a:t>Confidence levels in approaching employers</a:t>
            </a:r>
          </a:p>
        </p:txBody>
      </p:sp>
      <p:pic>
        <p:nvPicPr>
          <p:cNvPr id="6" name="Picture 2" descr="https://static.pexels.com/photos/7374/startup-phot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604" y="1772816"/>
            <a:ext cx="3672408" cy="244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85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 txBox="1">
            <a:spLocks/>
          </p:cNvSpPr>
          <p:nvPr/>
        </p:nvSpPr>
        <p:spPr>
          <a:xfrm>
            <a:off x="467544" y="476672"/>
            <a:ext cx="11099476" cy="900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4400" b="1" dirty="0">
                <a:solidFill>
                  <a:schemeClr val="tx1"/>
                </a:solidFill>
              </a:rPr>
              <a:t>BARRIERS TO EMPLOYMENT FOR INTERNATIONAL STUDENTS – OVERSEAS </a:t>
            </a:r>
          </a:p>
        </p:txBody>
      </p:sp>
      <p:sp>
        <p:nvSpPr>
          <p:cNvPr id="2" name="Rectangle 1"/>
          <p:cNvSpPr/>
          <p:nvPr/>
        </p:nvSpPr>
        <p:spPr>
          <a:xfrm>
            <a:off x="434404" y="2060848"/>
            <a:ext cx="8447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n-AU" i="1" dirty="0"/>
          </a:p>
        </p:txBody>
      </p:sp>
      <p:sp>
        <p:nvSpPr>
          <p:cNvPr id="5" name="Rectangle 4"/>
          <p:cNvSpPr/>
          <p:nvPr/>
        </p:nvSpPr>
        <p:spPr>
          <a:xfrm>
            <a:off x="348493" y="1772816"/>
            <a:ext cx="84470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AU" sz="3200" dirty="0"/>
              <a:t>Unrealistic salary expectations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AU" sz="3200" dirty="0"/>
              <a:t>English language skills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AU" sz="3200" dirty="0"/>
              <a:t>Unrealistic job expectations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AU" sz="3200" dirty="0"/>
              <a:t>Reverse culture shock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AU" sz="3200" dirty="0"/>
              <a:t>Lack of understanding of “local "issues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373" y="1916832"/>
            <a:ext cx="3971647" cy="297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1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7"/>
          <p:cNvSpPr txBox="1">
            <a:spLocks/>
          </p:cNvSpPr>
          <p:nvPr/>
        </p:nvSpPr>
        <p:spPr>
          <a:xfrm>
            <a:off x="466974" y="209219"/>
            <a:ext cx="10235950" cy="900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4400" b="1" dirty="0">
                <a:solidFill>
                  <a:schemeClr val="tx1"/>
                </a:solidFill>
              </a:rPr>
              <a:t>QUOTES FROM INTERNATIONAL STUDENTS</a:t>
            </a:r>
          </a:p>
        </p:txBody>
      </p:sp>
      <p:sp>
        <p:nvSpPr>
          <p:cNvPr id="14" name="Text Placeholder 8"/>
          <p:cNvSpPr txBox="1">
            <a:spLocks/>
          </p:cNvSpPr>
          <p:nvPr/>
        </p:nvSpPr>
        <p:spPr>
          <a:xfrm>
            <a:off x="466974" y="1477898"/>
            <a:ext cx="8208342" cy="10018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098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AU" sz="2400" dirty="0"/>
              <a:t>“I started searching for internships in my last Trimester and expected Deakin to help me find industry based internships but realised they don’t”</a:t>
            </a:r>
          </a:p>
        </p:txBody>
      </p:sp>
      <p:sp>
        <p:nvSpPr>
          <p:cNvPr id="15" name="Text Placeholder 8"/>
          <p:cNvSpPr txBox="1">
            <a:spLocks/>
          </p:cNvSpPr>
          <p:nvPr/>
        </p:nvSpPr>
        <p:spPr>
          <a:xfrm>
            <a:off x="493920" y="2646227"/>
            <a:ext cx="8208342" cy="7920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098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AU" sz="2400" dirty="0"/>
              <a:t>“It would be great if Deakin could provide international students paid internships”</a:t>
            </a:r>
          </a:p>
        </p:txBody>
      </p:sp>
      <p:sp>
        <p:nvSpPr>
          <p:cNvPr id="16" name="Text Placeholder 8"/>
          <p:cNvSpPr txBox="1">
            <a:spLocks/>
          </p:cNvSpPr>
          <p:nvPr/>
        </p:nvSpPr>
        <p:spPr>
          <a:xfrm>
            <a:off x="466974" y="3604750"/>
            <a:ext cx="8208342" cy="7920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098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AU" sz="2400" dirty="0"/>
              <a:t>“Please provide more job opportunities for international students as most of them are only for domestic students”</a:t>
            </a:r>
          </a:p>
        </p:txBody>
      </p:sp>
      <p:sp>
        <p:nvSpPr>
          <p:cNvPr id="17" name="Text Placeholder 8"/>
          <p:cNvSpPr txBox="1">
            <a:spLocks/>
          </p:cNvSpPr>
          <p:nvPr/>
        </p:nvSpPr>
        <p:spPr>
          <a:xfrm>
            <a:off x="493920" y="4563273"/>
            <a:ext cx="8208342" cy="7200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098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AU" sz="2400" dirty="0"/>
              <a:t>“We need a chance to talk to employers and find out what they require”</a:t>
            </a:r>
          </a:p>
        </p:txBody>
      </p:sp>
      <p:sp>
        <p:nvSpPr>
          <p:cNvPr id="18" name="Text Placeholder 8"/>
          <p:cNvSpPr txBox="1">
            <a:spLocks/>
          </p:cNvSpPr>
          <p:nvPr/>
        </p:nvSpPr>
        <p:spPr>
          <a:xfrm>
            <a:off x="466974" y="5449788"/>
            <a:ext cx="7636170" cy="7920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098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AU" sz="2400" dirty="0"/>
              <a:t>“Facilitating Australian work experience for internationals would be great”</a:t>
            </a:r>
          </a:p>
        </p:txBody>
      </p:sp>
      <p:pic>
        <p:nvPicPr>
          <p:cNvPr id="1026" name="Picture 2" descr="International studen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936" y="1890143"/>
            <a:ext cx="273165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147" y="3842477"/>
            <a:ext cx="2737447" cy="182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3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  <p:bldP spid="16" grpId="0" build="p"/>
      <p:bldP spid="17" grpId="0" build="p"/>
      <p:bldP spid="1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 txBox="1">
            <a:spLocks/>
          </p:cNvSpPr>
          <p:nvPr/>
        </p:nvSpPr>
        <p:spPr>
          <a:xfrm>
            <a:off x="467544" y="337220"/>
            <a:ext cx="8208912" cy="9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4400" b="1" dirty="0">
                <a:solidFill>
                  <a:schemeClr val="tx1"/>
                </a:solidFill>
              </a:rPr>
              <a:t>RIGHT, LET’S DO SOMETHING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9160" y="4365104"/>
            <a:ext cx="6169308" cy="2062103"/>
          </a:xfrm>
          <a:prstGeom prst="rect">
            <a:avLst/>
          </a:prstGeom>
          <a:noFill/>
          <a:ln w="60325" cap="rnd">
            <a:solidFill>
              <a:schemeClr val="accent3">
                <a:lumMod val="75000"/>
              </a:schemeClr>
            </a:solidFill>
            <a:prstDash val="solid"/>
            <a:round/>
          </a:ln>
        </p:spPr>
        <p:txBody>
          <a:bodyPr wrap="square" rtlCol="0">
            <a:spAutoFit/>
          </a:bodyPr>
          <a:lstStyle/>
          <a:p>
            <a:r>
              <a:rPr lang="en-AU" sz="2800" dirty="0"/>
              <a:t>Research: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000" dirty="0"/>
              <a:t>Contacted 300 NFP’s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000" dirty="0"/>
              <a:t>Conducted structured interviews around the concept of WIL and IS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000" dirty="0"/>
              <a:t>Ascertained: level of interest, challenges, issues, typical projects and overall feasibility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19964" y="1463470"/>
            <a:ext cx="5799970" cy="116278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>
                <a:solidFill>
                  <a:schemeClr val="bg1"/>
                </a:solidFill>
              </a:rPr>
              <a:t>Investigated Non-Profit Sector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64" y="1463470"/>
            <a:ext cx="3456384" cy="331250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07396" y="2852406"/>
            <a:ext cx="5799970" cy="116278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>
                <a:solidFill>
                  <a:schemeClr val="bg1"/>
                </a:solidFill>
              </a:rPr>
              <a:t>Creation of exclusive Internship Program (JIIP)</a:t>
            </a:r>
          </a:p>
        </p:txBody>
      </p:sp>
    </p:spTree>
    <p:extLst>
      <p:ext uri="{BB962C8B-B14F-4D97-AF65-F5344CB8AC3E}">
        <p14:creationId xmlns:p14="http://schemas.microsoft.com/office/powerpoint/2010/main" val="308762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 txBox="1">
            <a:spLocks/>
          </p:cNvSpPr>
          <p:nvPr/>
        </p:nvSpPr>
        <p:spPr>
          <a:xfrm>
            <a:off x="467544" y="337220"/>
            <a:ext cx="8208912" cy="9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4400" b="1" dirty="0">
                <a:solidFill>
                  <a:schemeClr val="tx1"/>
                </a:solidFill>
              </a:rPr>
              <a:t>THE NEW INITIATIVE (V1)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7450" y="1556792"/>
            <a:ext cx="2386602" cy="223224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bg1"/>
                </a:solidFill>
              </a:rPr>
              <a:t>JULY</a:t>
            </a:r>
          </a:p>
          <a:p>
            <a:pPr algn="ctr"/>
            <a:r>
              <a:rPr lang="en-AU" sz="2400" dirty="0">
                <a:solidFill>
                  <a:schemeClr val="bg1"/>
                </a:solidFill>
              </a:rPr>
              <a:t>Stakeholder discussions and marketing</a:t>
            </a:r>
          </a:p>
          <a:p>
            <a:pPr algn="ctr"/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31746" y="1556792"/>
            <a:ext cx="2386602" cy="223224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bg1"/>
                </a:solidFill>
              </a:rPr>
              <a:t>AUGUST</a:t>
            </a:r>
          </a:p>
          <a:p>
            <a:pPr algn="ctr"/>
            <a:r>
              <a:rPr lang="en-AU" sz="2400" dirty="0">
                <a:solidFill>
                  <a:schemeClr val="bg1"/>
                </a:solidFill>
              </a:rPr>
              <a:t>Marketing to hosts and students apply</a:t>
            </a:r>
          </a:p>
          <a:p>
            <a:pPr algn="ctr"/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96042" y="1570469"/>
            <a:ext cx="2386602" cy="223224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bg1"/>
                </a:solidFill>
              </a:rPr>
              <a:t>SEPTEMBER</a:t>
            </a:r>
          </a:p>
          <a:p>
            <a:pPr algn="ctr"/>
            <a:r>
              <a:rPr lang="en-AU" sz="2400" dirty="0">
                <a:solidFill>
                  <a:schemeClr val="bg1"/>
                </a:solidFill>
              </a:rPr>
              <a:t>Recruitment process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460338" y="1570469"/>
            <a:ext cx="2386602" cy="223224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bg1"/>
                </a:solidFill>
              </a:rPr>
              <a:t>OCTOBER</a:t>
            </a:r>
          </a:p>
          <a:p>
            <a:pPr algn="ctr"/>
            <a:r>
              <a:rPr lang="en-AU" sz="2400" dirty="0">
                <a:solidFill>
                  <a:schemeClr val="bg1"/>
                </a:solidFill>
              </a:rPr>
              <a:t>Host interviews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7545" y="4114689"/>
            <a:ext cx="2386508" cy="223224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bg1"/>
                </a:solidFill>
              </a:rPr>
              <a:t>NOVEMBER</a:t>
            </a:r>
          </a:p>
          <a:p>
            <a:pPr algn="ctr"/>
            <a:r>
              <a:rPr lang="en-AU" sz="2400" dirty="0">
                <a:solidFill>
                  <a:schemeClr val="bg1"/>
                </a:solidFill>
              </a:rPr>
              <a:t>Students commence /Pre Placement Session</a:t>
            </a:r>
          </a:p>
          <a:p>
            <a:pPr algn="ctr"/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31746" y="4114689"/>
            <a:ext cx="2386602" cy="223885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bg1"/>
                </a:solidFill>
              </a:rPr>
              <a:t>DECEMBER</a:t>
            </a:r>
          </a:p>
          <a:p>
            <a:pPr algn="ctr"/>
            <a:r>
              <a:rPr lang="en-AU" sz="2400" dirty="0">
                <a:solidFill>
                  <a:schemeClr val="bg1"/>
                </a:solidFill>
              </a:rPr>
              <a:t>Site visits and ‘Social Day’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796043" y="4114974"/>
            <a:ext cx="2386602" cy="223885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bg1"/>
                </a:solidFill>
              </a:rPr>
              <a:t>JAN/FEB</a:t>
            </a:r>
          </a:p>
          <a:p>
            <a:pPr algn="ctr"/>
            <a:r>
              <a:rPr lang="en-AU" sz="2400" dirty="0">
                <a:solidFill>
                  <a:schemeClr val="bg1"/>
                </a:solidFill>
              </a:rPr>
              <a:t>Post Placement Session</a:t>
            </a:r>
          </a:p>
        </p:txBody>
      </p:sp>
    </p:spTree>
    <p:extLst>
      <p:ext uri="{BB962C8B-B14F-4D97-AF65-F5344CB8AC3E}">
        <p14:creationId xmlns:p14="http://schemas.microsoft.com/office/powerpoint/2010/main" val="413657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Sales presentation on product or serv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ales presentation on product or service" id="{7EE400BE-508E-476C-BFCF-E5A4B7CBB911}" vid="{528475A2-2519-44AA-B642-41944284C867}"/>
    </a:ext>
  </a:extLst>
</a:theme>
</file>

<file path=ppt/theme/theme2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50A9AA-52B9-4BCE-8F7B-96CF968CD3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618</Words>
  <Application>Microsoft Office PowerPoint</Application>
  <PresentationFormat>Custom</PresentationFormat>
  <Paragraphs>130</Paragraphs>
  <Slides>18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Aharoni</vt:lpstr>
      <vt:lpstr>Arial</vt:lpstr>
      <vt:lpstr>Calibri</vt:lpstr>
      <vt:lpstr>Cambria</vt:lpstr>
      <vt:lpstr>Corbel</vt:lpstr>
      <vt:lpstr>Sales presentation on product or service</vt:lpstr>
      <vt:lpstr>Engagement with Employers –  International Students in WIL Placements</vt:lpstr>
      <vt:lpstr>OUTLINE OF PRESENTATION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SANKET’S INTERNSHIP JOURNEY </vt:lpstr>
      <vt:lpstr>THANK YOU &amp;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2015-11-26T12:38:39Z</dcterms:created>
  <dcterms:modified xsi:type="dcterms:W3CDTF">2016-05-22T23:18:26Z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TC034605559991</vt:lpwstr>
  </property>
</Properties>
</file>