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6" r:id="rId3"/>
    <p:sldId id="297" r:id="rId4"/>
    <p:sldId id="283" r:id="rId5"/>
    <p:sldId id="284" r:id="rId6"/>
    <p:sldId id="286" r:id="rId7"/>
    <p:sldId id="287" r:id="rId8"/>
    <p:sldId id="269" r:id="rId9"/>
    <p:sldId id="277" r:id="rId10"/>
    <p:sldId id="264" r:id="rId11"/>
    <p:sldId id="291" r:id="rId12"/>
    <p:sldId id="303" r:id="rId13"/>
    <p:sldId id="275" r:id="rId14"/>
    <p:sldId id="268" r:id="rId15"/>
    <p:sldId id="304" r:id="rId16"/>
    <p:sldId id="290" r:id="rId17"/>
    <p:sldId id="300" r:id="rId18"/>
    <p:sldId id="299" r:id="rId19"/>
    <p:sldId id="281" r:id="rId20"/>
    <p:sldId id="289" r:id="rId21"/>
    <p:sldId id="262" r:id="rId22"/>
    <p:sldId id="295" r:id="rId23"/>
    <p:sldId id="266" r:id="rId24"/>
    <p:sldId id="298" r:id="rId25"/>
    <p:sldId id="301" r:id="rId26"/>
    <p:sldId id="258" r:id="rId27"/>
    <p:sldId id="279" r:id="rId28"/>
    <p:sldId id="274" r:id="rId29"/>
    <p:sldId id="273" r:id="rId3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858" autoAdjust="0"/>
  </p:normalViewPr>
  <p:slideViewPr>
    <p:cSldViewPr>
      <p:cViewPr varScale="1">
        <p:scale>
          <a:sx n="51" d="100"/>
          <a:sy n="51" d="100"/>
        </p:scale>
        <p:origin x="21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B7B14-FA94-4BA8-AB4F-8654EDEE7AF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BF3924B-9B01-4A84-A88A-FD92B551C0B3}">
      <dgm:prSet phldrT="[Text]"/>
      <dgm:spPr/>
      <dgm:t>
        <a:bodyPr/>
        <a:lstStyle/>
        <a:p>
          <a:r>
            <a:rPr lang="en-AU" dirty="0"/>
            <a:t>Work</a:t>
          </a:r>
        </a:p>
      </dgm:t>
    </dgm:pt>
    <dgm:pt modelId="{B2E8B502-058E-415A-8C39-A2780755CD15}" type="parTrans" cxnId="{6890A7A9-EDBB-4ED8-A521-0AAAA45558CB}">
      <dgm:prSet/>
      <dgm:spPr/>
      <dgm:t>
        <a:bodyPr/>
        <a:lstStyle/>
        <a:p>
          <a:endParaRPr lang="en-AU"/>
        </a:p>
      </dgm:t>
    </dgm:pt>
    <dgm:pt modelId="{3CF80B96-1D00-4DB1-90BD-E4AD60F4FD36}" type="sibTrans" cxnId="{6890A7A9-EDBB-4ED8-A521-0AAAA45558CB}">
      <dgm:prSet/>
      <dgm:spPr/>
      <dgm:t>
        <a:bodyPr/>
        <a:lstStyle/>
        <a:p>
          <a:endParaRPr lang="en-AU"/>
        </a:p>
      </dgm:t>
    </dgm:pt>
    <dgm:pt modelId="{4980C7A0-3E47-427A-8406-42B6E4DEA879}">
      <dgm:prSet phldrT="[Text]"/>
      <dgm:spPr/>
      <dgm:t>
        <a:bodyPr/>
        <a:lstStyle/>
        <a:p>
          <a:r>
            <a:rPr lang="en-AU" dirty="0"/>
            <a:t>work dread or avoidance</a:t>
          </a:r>
        </a:p>
      </dgm:t>
    </dgm:pt>
    <dgm:pt modelId="{C227C955-EA04-4448-BAF0-0FB6DA9F8090}" type="parTrans" cxnId="{95F9E59D-9272-440F-9450-33C68E450137}">
      <dgm:prSet/>
      <dgm:spPr/>
      <dgm:t>
        <a:bodyPr/>
        <a:lstStyle/>
        <a:p>
          <a:endParaRPr lang="en-AU"/>
        </a:p>
      </dgm:t>
    </dgm:pt>
    <dgm:pt modelId="{0C7A3DC6-545E-4D7B-906B-A35044129BDB}" type="sibTrans" cxnId="{95F9E59D-9272-440F-9450-33C68E450137}">
      <dgm:prSet/>
      <dgm:spPr/>
      <dgm:t>
        <a:bodyPr/>
        <a:lstStyle/>
        <a:p>
          <a:endParaRPr lang="en-AU"/>
        </a:p>
      </dgm:t>
    </dgm:pt>
    <dgm:pt modelId="{527B1503-93F5-40C7-B4A3-33100F41377B}">
      <dgm:prSet phldrT="[Text]"/>
      <dgm:spPr/>
      <dgm:t>
        <a:bodyPr/>
        <a:lstStyle/>
        <a:p>
          <a:r>
            <a:rPr lang="en-AU" dirty="0"/>
            <a:t>lack of enjoyment </a:t>
          </a:r>
        </a:p>
      </dgm:t>
    </dgm:pt>
    <dgm:pt modelId="{F193DBDA-279E-42B4-8FE7-D1DD75D739A9}" type="parTrans" cxnId="{FB8D4B9F-4D39-4207-A0A9-E9C44E0B8EBA}">
      <dgm:prSet/>
      <dgm:spPr/>
      <dgm:t>
        <a:bodyPr/>
        <a:lstStyle/>
        <a:p>
          <a:endParaRPr lang="en-AU"/>
        </a:p>
      </dgm:t>
    </dgm:pt>
    <dgm:pt modelId="{91CF5356-B2F0-44DA-83A1-550F9D3B43C0}" type="sibTrans" cxnId="{FB8D4B9F-4D39-4207-A0A9-E9C44E0B8EBA}">
      <dgm:prSet/>
      <dgm:spPr/>
      <dgm:t>
        <a:bodyPr/>
        <a:lstStyle/>
        <a:p>
          <a:endParaRPr lang="en-AU"/>
        </a:p>
      </dgm:t>
    </dgm:pt>
    <dgm:pt modelId="{1DDF6132-C355-4FBE-8D55-FA3C195435D8}">
      <dgm:prSet phldrT="[Text]"/>
      <dgm:spPr/>
      <dgm:t>
        <a:bodyPr/>
        <a:lstStyle/>
        <a:p>
          <a:r>
            <a:rPr lang="en-AU" dirty="0"/>
            <a:t>Emotional</a:t>
          </a:r>
        </a:p>
      </dgm:t>
    </dgm:pt>
    <dgm:pt modelId="{E2A6762D-5156-49FA-8544-C4296D64E183}" type="parTrans" cxnId="{8F0928BE-761B-4F70-B526-3C5EA07B41B6}">
      <dgm:prSet/>
      <dgm:spPr/>
      <dgm:t>
        <a:bodyPr/>
        <a:lstStyle/>
        <a:p>
          <a:endParaRPr lang="en-AU"/>
        </a:p>
      </dgm:t>
    </dgm:pt>
    <dgm:pt modelId="{F2E18A76-E0D7-43EE-A27A-171E095B96D0}" type="sibTrans" cxnId="{8F0928BE-761B-4F70-B526-3C5EA07B41B6}">
      <dgm:prSet/>
      <dgm:spPr/>
      <dgm:t>
        <a:bodyPr/>
        <a:lstStyle/>
        <a:p>
          <a:endParaRPr lang="en-AU"/>
        </a:p>
      </dgm:t>
    </dgm:pt>
    <dgm:pt modelId="{414A61C9-36FE-40C4-BB59-D06D3490CE70}">
      <dgm:prSet phldrT="[Text]"/>
      <dgm:spPr/>
      <dgm:t>
        <a:bodyPr/>
        <a:lstStyle/>
        <a:p>
          <a:r>
            <a:rPr lang="en-AU" dirty="0"/>
            <a:t>irritability</a:t>
          </a:r>
        </a:p>
      </dgm:t>
    </dgm:pt>
    <dgm:pt modelId="{238D7131-5328-4D15-B6CC-3942AF46C8A4}" type="parTrans" cxnId="{C6ECEF3C-5199-4A55-A39A-01BBAFDA8CCC}">
      <dgm:prSet/>
      <dgm:spPr/>
      <dgm:t>
        <a:bodyPr/>
        <a:lstStyle/>
        <a:p>
          <a:endParaRPr lang="en-AU"/>
        </a:p>
      </dgm:t>
    </dgm:pt>
    <dgm:pt modelId="{FD4053DB-F654-4775-8B99-7B6392FED32C}" type="sibTrans" cxnId="{C6ECEF3C-5199-4A55-A39A-01BBAFDA8CCC}">
      <dgm:prSet/>
      <dgm:spPr/>
      <dgm:t>
        <a:bodyPr/>
        <a:lstStyle/>
        <a:p>
          <a:endParaRPr lang="en-AU"/>
        </a:p>
      </dgm:t>
    </dgm:pt>
    <dgm:pt modelId="{7AD631F6-0F93-4F2F-8E27-5710AAD66376}">
      <dgm:prSet phldrT="[Text]"/>
      <dgm:spPr/>
      <dgm:t>
        <a:bodyPr/>
        <a:lstStyle/>
        <a:p>
          <a:r>
            <a:rPr lang="en-AU" dirty="0"/>
            <a:t>anxiety</a:t>
          </a:r>
        </a:p>
      </dgm:t>
    </dgm:pt>
    <dgm:pt modelId="{04DD67F8-C89C-4E41-8260-0A776F0AA0B9}" type="parTrans" cxnId="{E25EAB8F-EE94-44C2-893D-F8344FABF994}">
      <dgm:prSet/>
      <dgm:spPr/>
      <dgm:t>
        <a:bodyPr/>
        <a:lstStyle/>
        <a:p>
          <a:endParaRPr lang="en-AU"/>
        </a:p>
      </dgm:t>
    </dgm:pt>
    <dgm:pt modelId="{E451D885-E62A-4B2E-B2D1-A3DC697CCE49}" type="sibTrans" cxnId="{E25EAB8F-EE94-44C2-893D-F8344FABF994}">
      <dgm:prSet/>
      <dgm:spPr/>
      <dgm:t>
        <a:bodyPr/>
        <a:lstStyle/>
        <a:p>
          <a:endParaRPr lang="en-AU"/>
        </a:p>
      </dgm:t>
    </dgm:pt>
    <dgm:pt modelId="{FE932F45-1977-4AE5-A6C3-287255A811A8}">
      <dgm:prSet phldrT="[Text]"/>
      <dgm:spPr/>
      <dgm:t>
        <a:bodyPr/>
        <a:lstStyle/>
        <a:p>
          <a:r>
            <a:rPr lang="en-AU" dirty="0"/>
            <a:t>Physical</a:t>
          </a:r>
        </a:p>
      </dgm:t>
    </dgm:pt>
    <dgm:pt modelId="{ABFF5A65-78DB-47CE-B494-74E2FDBDD325}" type="parTrans" cxnId="{B8FEEF5A-B997-45C1-AF13-A0F8DB37FED1}">
      <dgm:prSet/>
      <dgm:spPr/>
      <dgm:t>
        <a:bodyPr/>
        <a:lstStyle/>
        <a:p>
          <a:endParaRPr lang="en-AU"/>
        </a:p>
      </dgm:t>
    </dgm:pt>
    <dgm:pt modelId="{18BA6512-F1EA-41F1-BC65-580C2F2192A2}" type="sibTrans" cxnId="{B8FEEF5A-B997-45C1-AF13-A0F8DB37FED1}">
      <dgm:prSet/>
      <dgm:spPr/>
      <dgm:t>
        <a:bodyPr/>
        <a:lstStyle/>
        <a:p>
          <a:endParaRPr lang="en-AU"/>
        </a:p>
      </dgm:t>
    </dgm:pt>
    <dgm:pt modelId="{8C5F8469-6B4D-4D4D-B9F3-8A7322FE91CF}">
      <dgm:prSet phldrT="[Text]"/>
      <dgm:spPr/>
      <dgm:t>
        <a:bodyPr/>
        <a:lstStyle/>
        <a:p>
          <a:r>
            <a:rPr lang="en-AU" dirty="0"/>
            <a:t>headaches</a:t>
          </a:r>
        </a:p>
      </dgm:t>
    </dgm:pt>
    <dgm:pt modelId="{260E975B-C51E-46DD-88AF-70A418B63BCB}" type="parTrans" cxnId="{7FA1B1D5-3038-4658-9130-77BFB04E128F}">
      <dgm:prSet/>
      <dgm:spPr/>
      <dgm:t>
        <a:bodyPr/>
        <a:lstStyle/>
        <a:p>
          <a:endParaRPr lang="en-AU"/>
        </a:p>
      </dgm:t>
    </dgm:pt>
    <dgm:pt modelId="{417B677D-41BF-4A5E-BE17-19C52CD08C0C}" type="sibTrans" cxnId="{7FA1B1D5-3038-4658-9130-77BFB04E128F}">
      <dgm:prSet/>
      <dgm:spPr/>
      <dgm:t>
        <a:bodyPr/>
        <a:lstStyle/>
        <a:p>
          <a:endParaRPr lang="en-AU"/>
        </a:p>
      </dgm:t>
    </dgm:pt>
    <dgm:pt modelId="{211C32E4-CEFE-4C20-AD2D-8C2A249DFD03}">
      <dgm:prSet phldrT="[Text]"/>
      <dgm:spPr/>
      <dgm:t>
        <a:bodyPr/>
        <a:lstStyle/>
        <a:p>
          <a:r>
            <a:rPr lang="en-AU" dirty="0"/>
            <a:t>lower empathy</a:t>
          </a:r>
        </a:p>
      </dgm:t>
    </dgm:pt>
    <dgm:pt modelId="{0DB6DC50-EF50-4530-8605-77FDFA1BDE04}" type="parTrans" cxnId="{5B178273-6727-44EB-83AB-4144F355E697}">
      <dgm:prSet/>
      <dgm:spPr/>
      <dgm:t>
        <a:bodyPr/>
        <a:lstStyle/>
        <a:p>
          <a:endParaRPr lang="en-AU"/>
        </a:p>
      </dgm:t>
    </dgm:pt>
    <dgm:pt modelId="{1653D71E-C7C2-40D6-BD8C-3974F7A1986E}" type="sibTrans" cxnId="{5B178273-6727-44EB-83AB-4144F355E697}">
      <dgm:prSet/>
      <dgm:spPr/>
      <dgm:t>
        <a:bodyPr/>
        <a:lstStyle/>
        <a:p>
          <a:endParaRPr lang="en-AU"/>
        </a:p>
      </dgm:t>
    </dgm:pt>
    <dgm:pt modelId="{DF748F2B-EB65-41D5-A46D-B7AD1AF00D72}">
      <dgm:prSet phldrT="[Text]"/>
      <dgm:spPr/>
      <dgm:t>
        <a:bodyPr/>
        <a:lstStyle/>
        <a:p>
          <a:r>
            <a:rPr lang="en-AU" dirty="0"/>
            <a:t>absenteeism</a:t>
          </a:r>
        </a:p>
      </dgm:t>
    </dgm:pt>
    <dgm:pt modelId="{A29A24DC-4375-4C44-88E4-00DFDD4D1C22}" type="parTrans" cxnId="{35B948A8-5AF2-43C2-94E6-5F11CF65A28F}">
      <dgm:prSet/>
      <dgm:spPr/>
      <dgm:t>
        <a:bodyPr/>
        <a:lstStyle/>
        <a:p>
          <a:endParaRPr lang="en-AU"/>
        </a:p>
      </dgm:t>
    </dgm:pt>
    <dgm:pt modelId="{C614CEBB-511A-4B3F-95C3-5A85AF7BA381}" type="sibTrans" cxnId="{35B948A8-5AF2-43C2-94E6-5F11CF65A28F}">
      <dgm:prSet/>
      <dgm:spPr/>
      <dgm:t>
        <a:bodyPr/>
        <a:lstStyle/>
        <a:p>
          <a:endParaRPr lang="en-AU"/>
        </a:p>
      </dgm:t>
    </dgm:pt>
    <dgm:pt modelId="{75177576-234B-469E-AF1E-E33EB240A1AB}">
      <dgm:prSet phldrT="[Text]"/>
      <dgm:spPr/>
      <dgm:t>
        <a:bodyPr/>
        <a:lstStyle/>
        <a:p>
          <a:r>
            <a:rPr lang="en-AU" dirty="0"/>
            <a:t>oversensitive</a:t>
          </a:r>
        </a:p>
      </dgm:t>
    </dgm:pt>
    <dgm:pt modelId="{405D9B81-3C74-4CE8-BCE2-F28479E15D38}" type="parTrans" cxnId="{B321F02D-1FE7-45DD-BF02-AFBFF6192A60}">
      <dgm:prSet/>
      <dgm:spPr/>
      <dgm:t>
        <a:bodyPr/>
        <a:lstStyle/>
        <a:p>
          <a:endParaRPr lang="en-AU"/>
        </a:p>
      </dgm:t>
    </dgm:pt>
    <dgm:pt modelId="{2A1CD107-D1A0-4262-B50C-D777BDD8AD32}" type="sibTrans" cxnId="{B321F02D-1FE7-45DD-BF02-AFBFF6192A60}">
      <dgm:prSet/>
      <dgm:spPr/>
      <dgm:t>
        <a:bodyPr/>
        <a:lstStyle/>
        <a:p>
          <a:endParaRPr lang="en-AU"/>
        </a:p>
      </dgm:t>
    </dgm:pt>
    <dgm:pt modelId="{08519042-C8E0-4934-B8D2-0F7206A31EC0}">
      <dgm:prSet phldrT="[Text]"/>
      <dgm:spPr/>
      <dgm:t>
        <a:bodyPr/>
        <a:lstStyle/>
        <a:p>
          <a:r>
            <a:rPr lang="en-AU" dirty="0"/>
            <a:t>restless</a:t>
          </a:r>
        </a:p>
      </dgm:t>
    </dgm:pt>
    <dgm:pt modelId="{182A1BF4-6A49-49A5-810A-2C19B9F6866B}" type="parTrans" cxnId="{92A29AA3-1C9A-4B38-9E53-31BC234F5B23}">
      <dgm:prSet/>
      <dgm:spPr/>
      <dgm:t>
        <a:bodyPr/>
        <a:lstStyle/>
        <a:p>
          <a:endParaRPr lang="en-AU"/>
        </a:p>
      </dgm:t>
    </dgm:pt>
    <dgm:pt modelId="{DFA67031-6BDB-46B5-97CD-842C26D6F689}" type="sibTrans" cxnId="{92A29AA3-1C9A-4B38-9E53-31BC234F5B23}">
      <dgm:prSet/>
      <dgm:spPr/>
      <dgm:t>
        <a:bodyPr/>
        <a:lstStyle/>
        <a:p>
          <a:endParaRPr lang="en-AU"/>
        </a:p>
      </dgm:t>
    </dgm:pt>
    <dgm:pt modelId="{059572E0-9703-4305-84E7-F6B51A047544}">
      <dgm:prSet phldrT="[Text]"/>
      <dgm:spPr/>
      <dgm:t>
        <a:bodyPr/>
        <a:lstStyle/>
        <a:p>
          <a:r>
            <a:rPr lang="en-AU" dirty="0"/>
            <a:t>substance use</a:t>
          </a:r>
        </a:p>
      </dgm:t>
    </dgm:pt>
    <dgm:pt modelId="{90043F48-BE59-485E-82CC-087547DCC180}" type="parTrans" cxnId="{79B487CF-4EFA-496B-B663-A2BA3A2FD9A4}">
      <dgm:prSet/>
      <dgm:spPr/>
      <dgm:t>
        <a:bodyPr/>
        <a:lstStyle/>
        <a:p>
          <a:endParaRPr lang="en-AU"/>
        </a:p>
      </dgm:t>
    </dgm:pt>
    <dgm:pt modelId="{BB551E3D-33B6-454D-BF70-E6D5A257F66C}" type="sibTrans" cxnId="{79B487CF-4EFA-496B-B663-A2BA3A2FD9A4}">
      <dgm:prSet/>
      <dgm:spPr/>
      <dgm:t>
        <a:bodyPr/>
        <a:lstStyle/>
        <a:p>
          <a:endParaRPr lang="en-AU"/>
        </a:p>
      </dgm:t>
    </dgm:pt>
    <dgm:pt modelId="{87C33484-3656-425C-971E-E81BAE13CCFE}">
      <dgm:prSet phldrT="[Text]"/>
      <dgm:spPr/>
      <dgm:t>
        <a:bodyPr/>
        <a:lstStyle/>
        <a:p>
          <a:r>
            <a:rPr lang="en-AU" dirty="0"/>
            <a:t>resentment</a:t>
          </a:r>
        </a:p>
      </dgm:t>
    </dgm:pt>
    <dgm:pt modelId="{FF497E52-2AA2-4AAE-934D-178C37876422}" type="parTrans" cxnId="{6B3C0004-1E6F-473A-BBFB-7BA84F08AD38}">
      <dgm:prSet/>
      <dgm:spPr/>
      <dgm:t>
        <a:bodyPr/>
        <a:lstStyle/>
        <a:p>
          <a:endParaRPr lang="en-AU"/>
        </a:p>
      </dgm:t>
    </dgm:pt>
    <dgm:pt modelId="{8B7083E1-0BC8-4D09-8C4D-141DDBE4F51A}" type="sibTrans" cxnId="{6B3C0004-1E6F-473A-BBFB-7BA84F08AD38}">
      <dgm:prSet/>
      <dgm:spPr/>
      <dgm:t>
        <a:bodyPr/>
        <a:lstStyle/>
        <a:p>
          <a:endParaRPr lang="en-AU"/>
        </a:p>
      </dgm:t>
    </dgm:pt>
    <dgm:pt modelId="{CE1C5666-CA35-4451-B056-953DC381FA2C}">
      <dgm:prSet phldrT="[Text]"/>
      <dgm:spPr/>
      <dgm:t>
        <a:bodyPr/>
        <a:lstStyle/>
        <a:p>
          <a:r>
            <a:rPr lang="en-AU" dirty="0"/>
            <a:t>poor judgement and concentration</a:t>
          </a:r>
        </a:p>
      </dgm:t>
    </dgm:pt>
    <dgm:pt modelId="{F3DDED2A-2B6C-4BA1-B4E3-82CC2470E40F}" type="parTrans" cxnId="{52CDC48D-93F0-4FAA-83DB-E094C4708118}">
      <dgm:prSet/>
      <dgm:spPr/>
      <dgm:t>
        <a:bodyPr/>
        <a:lstStyle/>
        <a:p>
          <a:endParaRPr lang="en-AU"/>
        </a:p>
      </dgm:t>
    </dgm:pt>
    <dgm:pt modelId="{1223CA3D-2193-4FAA-AF23-3613ED681710}" type="sibTrans" cxnId="{52CDC48D-93F0-4FAA-83DB-E094C4708118}">
      <dgm:prSet/>
      <dgm:spPr/>
      <dgm:t>
        <a:bodyPr/>
        <a:lstStyle/>
        <a:p>
          <a:endParaRPr lang="en-AU"/>
        </a:p>
      </dgm:t>
    </dgm:pt>
    <dgm:pt modelId="{5C9C2C2A-2C5E-4A62-A2A0-DE97D5BE6512}">
      <dgm:prSet phldrT="[Text]"/>
      <dgm:spPr/>
      <dgm:t>
        <a:bodyPr/>
        <a:lstStyle/>
        <a:p>
          <a:r>
            <a:rPr lang="en-AU" dirty="0"/>
            <a:t>gastro issues</a:t>
          </a:r>
        </a:p>
      </dgm:t>
    </dgm:pt>
    <dgm:pt modelId="{AAC66212-C15A-4732-A9D9-5E67B170F6BD}" type="parTrans" cxnId="{5DEE369D-1B99-4E22-ACF2-2FD63651845B}">
      <dgm:prSet/>
      <dgm:spPr/>
      <dgm:t>
        <a:bodyPr/>
        <a:lstStyle/>
        <a:p>
          <a:endParaRPr lang="en-AU"/>
        </a:p>
      </dgm:t>
    </dgm:pt>
    <dgm:pt modelId="{F71130DE-78E6-4473-8841-E8D28822B330}" type="sibTrans" cxnId="{5DEE369D-1B99-4E22-ACF2-2FD63651845B}">
      <dgm:prSet/>
      <dgm:spPr/>
      <dgm:t>
        <a:bodyPr/>
        <a:lstStyle/>
        <a:p>
          <a:endParaRPr lang="en-AU"/>
        </a:p>
      </dgm:t>
    </dgm:pt>
    <dgm:pt modelId="{72CB9E9A-9200-4128-8CD5-A83E815B3764}">
      <dgm:prSet phldrT="[Text]"/>
      <dgm:spPr/>
      <dgm:t>
        <a:bodyPr/>
        <a:lstStyle/>
        <a:p>
          <a:r>
            <a:rPr lang="en-AU" dirty="0"/>
            <a:t>insomnia</a:t>
          </a:r>
        </a:p>
      </dgm:t>
    </dgm:pt>
    <dgm:pt modelId="{10D306A6-8622-4AE2-A290-7A98CF78C02B}" type="parTrans" cxnId="{714E1E5E-23D4-4676-B3F2-F9DFCC5DFACE}">
      <dgm:prSet/>
      <dgm:spPr/>
      <dgm:t>
        <a:bodyPr/>
        <a:lstStyle/>
        <a:p>
          <a:endParaRPr lang="en-AU"/>
        </a:p>
      </dgm:t>
    </dgm:pt>
    <dgm:pt modelId="{B6A88A54-B0A1-4A0B-9CC9-2C6C551BFEF6}" type="sibTrans" cxnId="{714E1E5E-23D4-4676-B3F2-F9DFCC5DFACE}">
      <dgm:prSet/>
      <dgm:spPr/>
      <dgm:t>
        <a:bodyPr/>
        <a:lstStyle/>
        <a:p>
          <a:endParaRPr lang="en-AU"/>
        </a:p>
      </dgm:t>
    </dgm:pt>
    <dgm:pt modelId="{11F4E933-D564-4F00-9BCA-458233393B65}">
      <dgm:prSet phldrT="[Text]"/>
      <dgm:spPr/>
      <dgm:t>
        <a:bodyPr/>
        <a:lstStyle/>
        <a:p>
          <a:r>
            <a:rPr lang="en-AU" dirty="0"/>
            <a:t>fatigue</a:t>
          </a:r>
        </a:p>
      </dgm:t>
    </dgm:pt>
    <dgm:pt modelId="{F9E7E007-DD9D-45F5-9273-78E87F00B797}" type="parTrans" cxnId="{EC2E4A10-E631-440C-8ECD-FF2276D28D69}">
      <dgm:prSet/>
      <dgm:spPr/>
      <dgm:t>
        <a:bodyPr/>
        <a:lstStyle/>
        <a:p>
          <a:endParaRPr lang="en-AU"/>
        </a:p>
      </dgm:t>
    </dgm:pt>
    <dgm:pt modelId="{427F117B-0084-4672-902D-E179CA614680}" type="sibTrans" cxnId="{EC2E4A10-E631-440C-8ECD-FF2276D28D69}">
      <dgm:prSet/>
      <dgm:spPr/>
      <dgm:t>
        <a:bodyPr/>
        <a:lstStyle/>
        <a:p>
          <a:endParaRPr lang="en-AU"/>
        </a:p>
      </dgm:t>
    </dgm:pt>
    <dgm:pt modelId="{1819F779-DD4D-4A8B-B29D-A045FDCEA0A0}">
      <dgm:prSet phldrT="[Text]"/>
      <dgm:spPr/>
      <dgm:t>
        <a:bodyPr/>
        <a:lstStyle/>
        <a:p>
          <a:r>
            <a:rPr lang="en-AU" dirty="0"/>
            <a:t>cardiac issues</a:t>
          </a:r>
        </a:p>
      </dgm:t>
    </dgm:pt>
    <dgm:pt modelId="{A74ECA08-57A5-4CB6-9743-E77F5071B2A6}" type="parTrans" cxnId="{B799D091-9D5C-43D7-AB38-6B3143172266}">
      <dgm:prSet/>
      <dgm:spPr/>
      <dgm:t>
        <a:bodyPr/>
        <a:lstStyle/>
        <a:p>
          <a:endParaRPr lang="en-AU"/>
        </a:p>
      </dgm:t>
    </dgm:pt>
    <dgm:pt modelId="{069069B7-E22A-49CD-BAF1-6410D00FC7E4}" type="sibTrans" cxnId="{B799D091-9D5C-43D7-AB38-6B3143172266}">
      <dgm:prSet/>
      <dgm:spPr/>
      <dgm:t>
        <a:bodyPr/>
        <a:lstStyle/>
        <a:p>
          <a:endParaRPr lang="en-AU"/>
        </a:p>
      </dgm:t>
    </dgm:pt>
    <dgm:pt modelId="{ECDD5A95-36E3-4FBA-8279-3D8DAD1ECB22}">
      <dgm:prSet phldrT="[Text]"/>
      <dgm:spPr/>
      <dgm:t>
        <a:bodyPr/>
        <a:lstStyle/>
        <a:p>
          <a:r>
            <a:rPr lang="en-AU" dirty="0"/>
            <a:t>muscle tension</a:t>
          </a:r>
        </a:p>
      </dgm:t>
    </dgm:pt>
    <dgm:pt modelId="{52A42DA7-287D-4A88-AFAC-4307D3D12C60}" type="parTrans" cxnId="{64708555-CFB2-4F42-85B7-3D92367A9AF6}">
      <dgm:prSet/>
      <dgm:spPr/>
      <dgm:t>
        <a:bodyPr/>
        <a:lstStyle/>
        <a:p>
          <a:endParaRPr lang="en-AU"/>
        </a:p>
      </dgm:t>
    </dgm:pt>
    <dgm:pt modelId="{4D0D6331-9F9A-407F-82B0-B3C0B69E4F4E}" type="sibTrans" cxnId="{64708555-CFB2-4F42-85B7-3D92367A9AF6}">
      <dgm:prSet/>
      <dgm:spPr/>
      <dgm:t>
        <a:bodyPr/>
        <a:lstStyle/>
        <a:p>
          <a:endParaRPr lang="en-AU"/>
        </a:p>
      </dgm:t>
    </dgm:pt>
    <dgm:pt modelId="{D7BA02AA-BBE7-4D0A-AFF5-0E0E683B124E}" type="pres">
      <dgm:prSet presAssocID="{E65B7B14-FA94-4BA8-AB4F-8654EDEE7AF7}" presName="Name0" presStyleCnt="0">
        <dgm:presLayoutVars>
          <dgm:dir/>
          <dgm:animLvl val="lvl"/>
          <dgm:resizeHandles val="exact"/>
        </dgm:presLayoutVars>
      </dgm:prSet>
      <dgm:spPr/>
    </dgm:pt>
    <dgm:pt modelId="{8E90F1B6-5F81-4176-AC03-ED64EFA6422E}" type="pres">
      <dgm:prSet presAssocID="{7BF3924B-9B01-4A84-A88A-FD92B551C0B3}" presName="composite" presStyleCnt="0"/>
      <dgm:spPr/>
    </dgm:pt>
    <dgm:pt modelId="{46C74763-60EF-41E6-A10C-7FAAF6D0BD6B}" type="pres">
      <dgm:prSet presAssocID="{7BF3924B-9B01-4A84-A88A-FD92B551C0B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6ACA4C5-71DF-4AD1-9805-ABDBFC4C45C6}" type="pres">
      <dgm:prSet presAssocID="{7BF3924B-9B01-4A84-A88A-FD92B551C0B3}" presName="desTx" presStyleLbl="alignAccFollowNode1" presStyleIdx="0" presStyleCnt="3">
        <dgm:presLayoutVars>
          <dgm:bulletEnabled val="1"/>
        </dgm:presLayoutVars>
      </dgm:prSet>
      <dgm:spPr/>
    </dgm:pt>
    <dgm:pt modelId="{BD4121DF-C590-4B0D-A287-342FC833D723}" type="pres">
      <dgm:prSet presAssocID="{3CF80B96-1D00-4DB1-90BD-E4AD60F4FD36}" presName="space" presStyleCnt="0"/>
      <dgm:spPr/>
    </dgm:pt>
    <dgm:pt modelId="{B1E0B226-1F28-4C06-8343-C7448EDD99C4}" type="pres">
      <dgm:prSet presAssocID="{1DDF6132-C355-4FBE-8D55-FA3C195435D8}" presName="composite" presStyleCnt="0"/>
      <dgm:spPr/>
    </dgm:pt>
    <dgm:pt modelId="{17B8AA19-729A-4BB9-9198-3875576470BA}" type="pres">
      <dgm:prSet presAssocID="{1DDF6132-C355-4FBE-8D55-FA3C195435D8}" presName="parTx" presStyleLbl="alignNode1" presStyleIdx="1" presStyleCnt="3" custScaleX="113024">
        <dgm:presLayoutVars>
          <dgm:chMax val="0"/>
          <dgm:chPref val="0"/>
          <dgm:bulletEnabled val="1"/>
        </dgm:presLayoutVars>
      </dgm:prSet>
      <dgm:spPr/>
    </dgm:pt>
    <dgm:pt modelId="{0933CCBC-BAA1-41CB-9174-E46F51BA84FF}" type="pres">
      <dgm:prSet presAssocID="{1DDF6132-C355-4FBE-8D55-FA3C195435D8}" presName="desTx" presStyleLbl="alignAccFollowNode1" presStyleIdx="1" presStyleCnt="3" custScaleX="110823">
        <dgm:presLayoutVars>
          <dgm:bulletEnabled val="1"/>
        </dgm:presLayoutVars>
      </dgm:prSet>
      <dgm:spPr/>
    </dgm:pt>
    <dgm:pt modelId="{FF5101E5-37DA-43CC-8F13-06D5D8FEC38A}" type="pres">
      <dgm:prSet presAssocID="{F2E18A76-E0D7-43EE-A27A-171E095B96D0}" presName="space" presStyleCnt="0"/>
      <dgm:spPr/>
    </dgm:pt>
    <dgm:pt modelId="{3B0F190E-5313-441B-A194-DCBD8CA7F16C}" type="pres">
      <dgm:prSet presAssocID="{FE932F45-1977-4AE5-A6C3-287255A811A8}" presName="composite" presStyleCnt="0"/>
      <dgm:spPr/>
    </dgm:pt>
    <dgm:pt modelId="{F328410F-201F-44F3-A74C-39E34386A8C0}" type="pres">
      <dgm:prSet presAssocID="{FE932F45-1977-4AE5-A6C3-287255A811A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63F3B4C-C7ED-46CB-85D7-43E7F77FA91F}" type="pres">
      <dgm:prSet presAssocID="{FE932F45-1977-4AE5-A6C3-287255A811A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B3C0004-1E6F-473A-BBFB-7BA84F08AD38}" srcId="{1DDF6132-C355-4FBE-8D55-FA3C195435D8}" destId="{87C33484-3656-425C-971E-E81BAE13CCFE}" srcOrd="5" destOrd="0" parTransId="{FF497E52-2AA2-4AAE-934D-178C37876422}" sibTransId="{8B7083E1-0BC8-4D09-8C4D-141DDBE4F51A}"/>
    <dgm:cxn modelId="{A2FD7B6B-10AE-4277-A081-F95DCF49FA32}" type="presOf" srcId="{211C32E4-CEFE-4C20-AD2D-8C2A249DFD03}" destId="{D6ACA4C5-71DF-4AD1-9805-ABDBFC4C45C6}" srcOrd="0" destOrd="1" presId="urn:microsoft.com/office/officeart/2005/8/layout/hList1"/>
    <dgm:cxn modelId="{968942C4-B505-4A5A-9B33-B142D8CBF9ED}" type="presOf" srcId="{DF748F2B-EB65-41D5-A46D-B7AD1AF00D72}" destId="{D6ACA4C5-71DF-4AD1-9805-ABDBFC4C45C6}" srcOrd="0" destOrd="2" presId="urn:microsoft.com/office/officeart/2005/8/layout/hList1"/>
    <dgm:cxn modelId="{B8FEEF5A-B997-45C1-AF13-A0F8DB37FED1}" srcId="{E65B7B14-FA94-4BA8-AB4F-8654EDEE7AF7}" destId="{FE932F45-1977-4AE5-A6C3-287255A811A8}" srcOrd="2" destOrd="0" parTransId="{ABFF5A65-78DB-47CE-B494-74E2FDBDD325}" sibTransId="{18BA6512-F1EA-41F1-BC65-580C2F2192A2}"/>
    <dgm:cxn modelId="{35B948A8-5AF2-43C2-94E6-5F11CF65A28F}" srcId="{7BF3924B-9B01-4A84-A88A-FD92B551C0B3}" destId="{DF748F2B-EB65-41D5-A46D-B7AD1AF00D72}" srcOrd="2" destOrd="0" parTransId="{A29A24DC-4375-4C44-88E4-00DFDD4D1C22}" sibTransId="{C614CEBB-511A-4B3F-95C3-5A85AF7BA381}"/>
    <dgm:cxn modelId="{714E1E5E-23D4-4676-B3F2-F9DFCC5DFACE}" srcId="{FE932F45-1977-4AE5-A6C3-287255A811A8}" destId="{72CB9E9A-9200-4128-8CD5-A83E815B3764}" srcOrd="3" destOrd="0" parTransId="{10D306A6-8622-4AE2-A290-7A98CF78C02B}" sibTransId="{B6A88A54-B0A1-4A0B-9CC9-2C6C551BFEF6}"/>
    <dgm:cxn modelId="{8F0928BE-761B-4F70-B526-3C5EA07B41B6}" srcId="{E65B7B14-FA94-4BA8-AB4F-8654EDEE7AF7}" destId="{1DDF6132-C355-4FBE-8D55-FA3C195435D8}" srcOrd="1" destOrd="0" parTransId="{E2A6762D-5156-49FA-8544-C4296D64E183}" sibTransId="{F2E18A76-E0D7-43EE-A27A-171E095B96D0}"/>
    <dgm:cxn modelId="{15103363-9C8F-45AF-A35B-EAAF124B178E}" type="presOf" srcId="{87C33484-3656-425C-971E-E81BAE13CCFE}" destId="{0933CCBC-BAA1-41CB-9174-E46F51BA84FF}" srcOrd="0" destOrd="5" presId="urn:microsoft.com/office/officeart/2005/8/layout/hList1"/>
    <dgm:cxn modelId="{79B487CF-4EFA-496B-B663-A2BA3A2FD9A4}" srcId="{1DDF6132-C355-4FBE-8D55-FA3C195435D8}" destId="{059572E0-9703-4305-84E7-F6B51A047544}" srcOrd="4" destOrd="0" parTransId="{90043F48-BE59-485E-82CC-087547DCC180}" sibTransId="{BB551E3D-33B6-454D-BF70-E6D5A257F66C}"/>
    <dgm:cxn modelId="{95F9E59D-9272-440F-9450-33C68E450137}" srcId="{7BF3924B-9B01-4A84-A88A-FD92B551C0B3}" destId="{4980C7A0-3E47-427A-8406-42B6E4DEA879}" srcOrd="0" destOrd="0" parTransId="{C227C955-EA04-4448-BAF0-0FB6DA9F8090}" sibTransId="{0C7A3DC6-545E-4D7B-906B-A35044129BDB}"/>
    <dgm:cxn modelId="{4C549E82-C0B4-4933-8E10-2BAB5E389658}" type="presOf" srcId="{1819F779-DD4D-4A8B-B29D-A045FDCEA0A0}" destId="{963F3B4C-C7ED-46CB-85D7-43E7F77FA91F}" srcOrd="0" destOrd="5" presId="urn:microsoft.com/office/officeart/2005/8/layout/hList1"/>
    <dgm:cxn modelId="{72E587FF-5D21-4D73-AE5D-D3BB99F26B2F}" type="presOf" srcId="{FE932F45-1977-4AE5-A6C3-287255A811A8}" destId="{F328410F-201F-44F3-A74C-39E34386A8C0}" srcOrd="0" destOrd="0" presId="urn:microsoft.com/office/officeart/2005/8/layout/hList1"/>
    <dgm:cxn modelId="{E25EAB8F-EE94-44C2-893D-F8344FABF994}" srcId="{1DDF6132-C355-4FBE-8D55-FA3C195435D8}" destId="{7AD631F6-0F93-4F2F-8E27-5710AAD66376}" srcOrd="1" destOrd="0" parTransId="{04DD67F8-C89C-4E41-8260-0A776F0AA0B9}" sibTransId="{E451D885-E62A-4B2E-B2D1-A3DC697CCE49}"/>
    <dgm:cxn modelId="{64708555-CFB2-4F42-85B7-3D92367A9AF6}" srcId="{FE932F45-1977-4AE5-A6C3-287255A811A8}" destId="{ECDD5A95-36E3-4FBA-8279-3D8DAD1ECB22}" srcOrd="2" destOrd="0" parTransId="{52A42DA7-287D-4A88-AFAC-4307D3D12C60}" sibTransId="{4D0D6331-9F9A-407F-82B0-B3C0B69E4F4E}"/>
    <dgm:cxn modelId="{8DAE1D94-D4B9-49CD-8530-248A0848FC08}" type="presOf" srcId="{4980C7A0-3E47-427A-8406-42B6E4DEA879}" destId="{D6ACA4C5-71DF-4AD1-9805-ABDBFC4C45C6}" srcOrd="0" destOrd="0" presId="urn:microsoft.com/office/officeart/2005/8/layout/hList1"/>
    <dgm:cxn modelId="{9BC41F70-C2CF-471C-86C3-F37CFD0A0584}" type="presOf" srcId="{75177576-234B-469E-AF1E-E33EB240A1AB}" destId="{0933CCBC-BAA1-41CB-9174-E46F51BA84FF}" srcOrd="0" destOrd="2" presId="urn:microsoft.com/office/officeart/2005/8/layout/hList1"/>
    <dgm:cxn modelId="{12254980-BE2C-4E09-A768-45C4E5B60E12}" type="presOf" srcId="{CE1C5666-CA35-4451-B056-953DC381FA2C}" destId="{0933CCBC-BAA1-41CB-9174-E46F51BA84FF}" srcOrd="0" destOrd="6" presId="urn:microsoft.com/office/officeart/2005/8/layout/hList1"/>
    <dgm:cxn modelId="{C6ECEF3C-5199-4A55-A39A-01BBAFDA8CCC}" srcId="{1DDF6132-C355-4FBE-8D55-FA3C195435D8}" destId="{414A61C9-36FE-40C4-BB59-D06D3490CE70}" srcOrd="0" destOrd="0" parTransId="{238D7131-5328-4D15-B6CC-3942AF46C8A4}" sibTransId="{FD4053DB-F654-4775-8B99-7B6392FED32C}"/>
    <dgm:cxn modelId="{0D3B99B5-B474-4EE5-B5DF-2215D5E94177}" type="presOf" srcId="{7AD631F6-0F93-4F2F-8E27-5710AAD66376}" destId="{0933CCBC-BAA1-41CB-9174-E46F51BA84FF}" srcOrd="0" destOrd="1" presId="urn:microsoft.com/office/officeart/2005/8/layout/hList1"/>
    <dgm:cxn modelId="{52CDC48D-93F0-4FAA-83DB-E094C4708118}" srcId="{1DDF6132-C355-4FBE-8D55-FA3C195435D8}" destId="{CE1C5666-CA35-4451-B056-953DC381FA2C}" srcOrd="6" destOrd="0" parTransId="{F3DDED2A-2B6C-4BA1-B4E3-82CC2470E40F}" sibTransId="{1223CA3D-2193-4FAA-AF23-3613ED681710}"/>
    <dgm:cxn modelId="{1A79B79A-2E71-4710-820D-928087FE6050}" type="presOf" srcId="{8C5F8469-6B4D-4D4D-B9F3-8A7322FE91CF}" destId="{963F3B4C-C7ED-46CB-85D7-43E7F77FA91F}" srcOrd="0" destOrd="0" presId="urn:microsoft.com/office/officeart/2005/8/layout/hList1"/>
    <dgm:cxn modelId="{9E5104F6-E621-42FB-9E6B-C17975962B56}" type="presOf" srcId="{08519042-C8E0-4934-B8D2-0F7206A31EC0}" destId="{0933CCBC-BAA1-41CB-9174-E46F51BA84FF}" srcOrd="0" destOrd="3" presId="urn:microsoft.com/office/officeart/2005/8/layout/hList1"/>
    <dgm:cxn modelId="{DAE9D763-8F05-4210-B0EE-9EBEB16618E3}" type="presOf" srcId="{1DDF6132-C355-4FBE-8D55-FA3C195435D8}" destId="{17B8AA19-729A-4BB9-9198-3875576470BA}" srcOrd="0" destOrd="0" presId="urn:microsoft.com/office/officeart/2005/8/layout/hList1"/>
    <dgm:cxn modelId="{6890A7A9-EDBB-4ED8-A521-0AAAA45558CB}" srcId="{E65B7B14-FA94-4BA8-AB4F-8654EDEE7AF7}" destId="{7BF3924B-9B01-4A84-A88A-FD92B551C0B3}" srcOrd="0" destOrd="0" parTransId="{B2E8B502-058E-415A-8C39-A2780755CD15}" sibTransId="{3CF80B96-1D00-4DB1-90BD-E4AD60F4FD36}"/>
    <dgm:cxn modelId="{5EBE480D-9D1C-4222-A659-99B889AB32B4}" type="presOf" srcId="{11F4E933-D564-4F00-9BCA-458233393B65}" destId="{963F3B4C-C7ED-46CB-85D7-43E7F77FA91F}" srcOrd="0" destOrd="4" presId="urn:microsoft.com/office/officeart/2005/8/layout/hList1"/>
    <dgm:cxn modelId="{B321F02D-1FE7-45DD-BF02-AFBFF6192A60}" srcId="{1DDF6132-C355-4FBE-8D55-FA3C195435D8}" destId="{75177576-234B-469E-AF1E-E33EB240A1AB}" srcOrd="2" destOrd="0" parTransId="{405D9B81-3C74-4CE8-BCE2-F28479E15D38}" sibTransId="{2A1CD107-D1A0-4262-B50C-D777BDD8AD32}"/>
    <dgm:cxn modelId="{25132D17-E907-4524-9BD4-97B38DDA88A1}" type="presOf" srcId="{E65B7B14-FA94-4BA8-AB4F-8654EDEE7AF7}" destId="{D7BA02AA-BBE7-4D0A-AFF5-0E0E683B124E}" srcOrd="0" destOrd="0" presId="urn:microsoft.com/office/officeart/2005/8/layout/hList1"/>
    <dgm:cxn modelId="{315303A1-C1D8-471E-876E-C2F72C9077C0}" type="presOf" srcId="{ECDD5A95-36E3-4FBA-8279-3D8DAD1ECB22}" destId="{963F3B4C-C7ED-46CB-85D7-43E7F77FA91F}" srcOrd="0" destOrd="2" presId="urn:microsoft.com/office/officeart/2005/8/layout/hList1"/>
    <dgm:cxn modelId="{74956256-D019-433F-A0A4-FE75BE010764}" type="presOf" srcId="{059572E0-9703-4305-84E7-F6B51A047544}" destId="{0933CCBC-BAA1-41CB-9174-E46F51BA84FF}" srcOrd="0" destOrd="4" presId="urn:microsoft.com/office/officeart/2005/8/layout/hList1"/>
    <dgm:cxn modelId="{7EA06F7A-5E04-44E4-AF1D-CF7DD2C5F016}" type="presOf" srcId="{527B1503-93F5-40C7-B4A3-33100F41377B}" destId="{D6ACA4C5-71DF-4AD1-9805-ABDBFC4C45C6}" srcOrd="0" destOrd="3" presId="urn:microsoft.com/office/officeart/2005/8/layout/hList1"/>
    <dgm:cxn modelId="{BD27951A-FAB2-4571-83BE-160C87C20529}" type="presOf" srcId="{5C9C2C2A-2C5E-4A62-A2A0-DE97D5BE6512}" destId="{963F3B4C-C7ED-46CB-85D7-43E7F77FA91F}" srcOrd="0" destOrd="1" presId="urn:microsoft.com/office/officeart/2005/8/layout/hList1"/>
    <dgm:cxn modelId="{5B178273-6727-44EB-83AB-4144F355E697}" srcId="{7BF3924B-9B01-4A84-A88A-FD92B551C0B3}" destId="{211C32E4-CEFE-4C20-AD2D-8C2A249DFD03}" srcOrd="1" destOrd="0" parTransId="{0DB6DC50-EF50-4530-8605-77FDFA1BDE04}" sibTransId="{1653D71E-C7C2-40D6-BD8C-3974F7A1986E}"/>
    <dgm:cxn modelId="{FB8D4B9F-4D39-4207-A0A9-E9C44E0B8EBA}" srcId="{7BF3924B-9B01-4A84-A88A-FD92B551C0B3}" destId="{527B1503-93F5-40C7-B4A3-33100F41377B}" srcOrd="3" destOrd="0" parTransId="{F193DBDA-279E-42B4-8FE7-D1DD75D739A9}" sibTransId="{91CF5356-B2F0-44DA-83A1-550F9D3B43C0}"/>
    <dgm:cxn modelId="{92A29AA3-1C9A-4B38-9E53-31BC234F5B23}" srcId="{1DDF6132-C355-4FBE-8D55-FA3C195435D8}" destId="{08519042-C8E0-4934-B8D2-0F7206A31EC0}" srcOrd="3" destOrd="0" parTransId="{182A1BF4-6A49-49A5-810A-2C19B9F6866B}" sibTransId="{DFA67031-6BDB-46B5-97CD-842C26D6F689}"/>
    <dgm:cxn modelId="{7FA1B1D5-3038-4658-9130-77BFB04E128F}" srcId="{FE932F45-1977-4AE5-A6C3-287255A811A8}" destId="{8C5F8469-6B4D-4D4D-B9F3-8A7322FE91CF}" srcOrd="0" destOrd="0" parTransId="{260E975B-C51E-46DD-88AF-70A418B63BCB}" sibTransId="{417B677D-41BF-4A5E-BE17-19C52CD08C0C}"/>
    <dgm:cxn modelId="{EC2E4A10-E631-440C-8ECD-FF2276D28D69}" srcId="{FE932F45-1977-4AE5-A6C3-287255A811A8}" destId="{11F4E933-D564-4F00-9BCA-458233393B65}" srcOrd="4" destOrd="0" parTransId="{F9E7E007-DD9D-45F5-9273-78E87F00B797}" sibTransId="{427F117B-0084-4672-902D-E179CA614680}"/>
    <dgm:cxn modelId="{8243B9C1-13EB-4479-BAEF-77DF6E46A375}" type="presOf" srcId="{72CB9E9A-9200-4128-8CD5-A83E815B3764}" destId="{963F3B4C-C7ED-46CB-85D7-43E7F77FA91F}" srcOrd="0" destOrd="3" presId="urn:microsoft.com/office/officeart/2005/8/layout/hList1"/>
    <dgm:cxn modelId="{BDA4BFCB-F4A2-4203-AFE5-4F16FE91B9B8}" type="presOf" srcId="{414A61C9-36FE-40C4-BB59-D06D3490CE70}" destId="{0933CCBC-BAA1-41CB-9174-E46F51BA84FF}" srcOrd="0" destOrd="0" presId="urn:microsoft.com/office/officeart/2005/8/layout/hList1"/>
    <dgm:cxn modelId="{5DEE369D-1B99-4E22-ACF2-2FD63651845B}" srcId="{FE932F45-1977-4AE5-A6C3-287255A811A8}" destId="{5C9C2C2A-2C5E-4A62-A2A0-DE97D5BE6512}" srcOrd="1" destOrd="0" parTransId="{AAC66212-C15A-4732-A9D9-5E67B170F6BD}" sibTransId="{F71130DE-78E6-4473-8841-E8D28822B330}"/>
    <dgm:cxn modelId="{045AFDBE-AD64-4AB2-A19F-707F8BF1CD22}" type="presOf" srcId="{7BF3924B-9B01-4A84-A88A-FD92B551C0B3}" destId="{46C74763-60EF-41E6-A10C-7FAAF6D0BD6B}" srcOrd="0" destOrd="0" presId="urn:microsoft.com/office/officeart/2005/8/layout/hList1"/>
    <dgm:cxn modelId="{B799D091-9D5C-43D7-AB38-6B3143172266}" srcId="{FE932F45-1977-4AE5-A6C3-287255A811A8}" destId="{1819F779-DD4D-4A8B-B29D-A045FDCEA0A0}" srcOrd="5" destOrd="0" parTransId="{A74ECA08-57A5-4CB6-9743-E77F5071B2A6}" sibTransId="{069069B7-E22A-49CD-BAF1-6410D00FC7E4}"/>
    <dgm:cxn modelId="{AF2C1A57-D6A4-48A7-8686-06A29F37375D}" type="presParOf" srcId="{D7BA02AA-BBE7-4D0A-AFF5-0E0E683B124E}" destId="{8E90F1B6-5F81-4176-AC03-ED64EFA6422E}" srcOrd="0" destOrd="0" presId="urn:microsoft.com/office/officeart/2005/8/layout/hList1"/>
    <dgm:cxn modelId="{78C38AAE-7CC7-4941-8CCE-4180FBC7FD45}" type="presParOf" srcId="{8E90F1B6-5F81-4176-AC03-ED64EFA6422E}" destId="{46C74763-60EF-41E6-A10C-7FAAF6D0BD6B}" srcOrd="0" destOrd="0" presId="urn:microsoft.com/office/officeart/2005/8/layout/hList1"/>
    <dgm:cxn modelId="{F23BF6B1-7AB3-44A3-8E34-E598982AF357}" type="presParOf" srcId="{8E90F1B6-5F81-4176-AC03-ED64EFA6422E}" destId="{D6ACA4C5-71DF-4AD1-9805-ABDBFC4C45C6}" srcOrd="1" destOrd="0" presId="urn:microsoft.com/office/officeart/2005/8/layout/hList1"/>
    <dgm:cxn modelId="{0508FAB2-BFE2-4908-8BF9-EFAF83A7F466}" type="presParOf" srcId="{D7BA02AA-BBE7-4D0A-AFF5-0E0E683B124E}" destId="{BD4121DF-C590-4B0D-A287-342FC833D723}" srcOrd="1" destOrd="0" presId="urn:microsoft.com/office/officeart/2005/8/layout/hList1"/>
    <dgm:cxn modelId="{0E012AF8-337C-4CAF-B0D1-901D53649DD5}" type="presParOf" srcId="{D7BA02AA-BBE7-4D0A-AFF5-0E0E683B124E}" destId="{B1E0B226-1F28-4C06-8343-C7448EDD99C4}" srcOrd="2" destOrd="0" presId="urn:microsoft.com/office/officeart/2005/8/layout/hList1"/>
    <dgm:cxn modelId="{F71631D8-894A-4652-ADAB-4F092B7C96F2}" type="presParOf" srcId="{B1E0B226-1F28-4C06-8343-C7448EDD99C4}" destId="{17B8AA19-729A-4BB9-9198-3875576470BA}" srcOrd="0" destOrd="0" presId="urn:microsoft.com/office/officeart/2005/8/layout/hList1"/>
    <dgm:cxn modelId="{A685BF30-9982-4D28-B188-4A66F77DB903}" type="presParOf" srcId="{B1E0B226-1F28-4C06-8343-C7448EDD99C4}" destId="{0933CCBC-BAA1-41CB-9174-E46F51BA84FF}" srcOrd="1" destOrd="0" presId="urn:microsoft.com/office/officeart/2005/8/layout/hList1"/>
    <dgm:cxn modelId="{6236034C-B312-4522-849A-DC9D63D7D49B}" type="presParOf" srcId="{D7BA02AA-BBE7-4D0A-AFF5-0E0E683B124E}" destId="{FF5101E5-37DA-43CC-8F13-06D5D8FEC38A}" srcOrd="3" destOrd="0" presId="urn:microsoft.com/office/officeart/2005/8/layout/hList1"/>
    <dgm:cxn modelId="{A4163A93-A56C-4F81-B14E-76896B6D4C99}" type="presParOf" srcId="{D7BA02AA-BBE7-4D0A-AFF5-0E0E683B124E}" destId="{3B0F190E-5313-441B-A194-DCBD8CA7F16C}" srcOrd="4" destOrd="0" presId="urn:microsoft.com/office/officeart/2005/8/layout/hList1"/>
    <dgm:cxn modelId="{DC7B26BD-E455-4916-8AAC-011CC266A566}" type="presParOf" srcId="{3B0F190E-5313-441B-A194-DCBD8CA7F16C}" destId="{F328410F-201F-44F3-A74C-39E34386A8C0}" srcOrd="0" destOrd="0" presId="urn:microsoft.com/office/officeart/2005/8/layout/hList1"/>
    <dgm:cxn modelId="{77B0C966-F7BC-4292-9F63-93BDB34759FF}" type="presParOf" srcId="{3B0F190E-5313-441B-A194-DCBD8CA7F16C}" destId="{963F3B4C-C7ED-46CB-85D7-43E7F77FA9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4DE754-4095-4222-B37D-625C121A5C6F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A9005BA4-10F9-48D8-B9BC-123EC13D896B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 lIns="0" tIns="0" rIns="0" bIns="0"/>
        <a:lstStyle/>
        <a:p>
          <a:r>
            <a:rPr lang="en-AU" sz="3200" b="0" dirty="0"/>
            <a:t>Emotions</a:t>
          </a:r>
        </a:p>
      </dgm:t>
    </dgm:pt>
    <dgm:pt modelId="{1328A528-0680-44A8-B227-57E7A3FE7CF7}" type="parTrans" cxnId="{C674AFCD-8730-4C7B-A1A1-4CB622C9739C}">
      <dgm:prSet/>
      <dgm:spPr/>
      <dgm:t>
        <a:bodyPr/>
        <a:lstStyle/>
        <a:p>
          <a:endParaRPr lang="en-AU"/>
        </a:p>
      </dgm:t>
    </dgm:pt>
    <dgm:pt modelId="{A93175CE-A801-4B08-94B1-6B4D81CDDA73}" type="sibTrans" cxnId="{C674AFCD-8730-4C7B-A1A1-4CB622C9739C}">
      <dgm:prSet/>
      <dgm:spPr/>
      <dgm:t>
        <a:bodyPr/>
        <a:lstStyle/>
        <a:p>
          <a:endParaRPr lang="en-AU"/>
        </a:p>
      </dgm:t>
    </dgm:pt>
    <dgm:pt modelId="{9FB09BED-1D2F-43B3-8154-742C14C3BCFB}">
      <dgm:prSet phldrT="[Text]"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AU" sz="4000" dirty="0"/>
            <a:t>Work</a:t>
          </a:r>
        </a:p>
      </dgm:t>
    </dgm:pt>
    <dgm:pt modelId="{4BBC555B-642D-4B6C-93EF-E1BD78166B21}" type="parTrans" cxnId="{4CFE337C-9A90-4C1E-99A0-FF8B3847AF5A}">
      <dgm:prSet/>
      <dgm:spPr/>
      <dgm:t>
        <a:bodyPr/>
        <a:lstStyle/>
        <a:p>
          <a:endParaRPr lang="en-AU"/>
        </a:p>
      </dgm:t>
    </dgm:pt>
    <dgm:pt modelId="{8982630F-9903-40B8-81AB-25FB0030965D}" type="sibTrans" cxnId="{4CFE337C-9A90-4C1E-99A0-FF8B3847AF5A}">
      <dgm:prSet/>
      <dgm:spPr/>
      <dgm:t>
        <a:bodyPr/>
        <a:lstStyle/>
        <a:p>
          <a:endParaRPr lang="en-AU"/>
        </a:p>
      </dgm:t>
    </dgm:pt>
    <dgm:pt modelId="{9F764DB5-A7FB-4B12-B0F1-EFED36D23D69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AU" sz="3200" b="0" dirty="0"/>
            <a:t>Relation-ships</a:t>
          </a:r>
        </a:p>
      </dgm:t>
    </dgm:pt>
    <dgm:pt modelId="{A1886060-C3FB-47F1-804F-9306D44A13AF}" type="parTrans" cxnId="{E04D1069-14EE-47BB-8235-797B872739CB}">
      <dgm:prSet/>
      <dgm:spPr/>
      <dgm:t>
        <a:bodyPr/>
        <a:lstStyle/>
        <a:p>
          <a:endParaRPr lang="en-AU"/>
        </a:p>
      </dgm:t>
    </dgm:pt>
    <dgm:pt modelId="{80CA078E-4D10-4F4D-B925-EF9AAE1CCA18}" type="sibTrans" cxnId="{E04D1069-14EE-47BB-8235-797B872739CB}">
      <dgm:prSet/>
      <dgm:spPr/>
      <dgm:t>
        <a:bodyPr/>
        <a:lstStyle/>
        <a:p>
          <a:endParaRPr lang="en-AU"/>
        </a:p>
      </dgm:t>
    </dgm:pt>
    <dgm:pt modelId="{8C9B9C4B-AF2A-4315-A242-07683D919F86}">
      <dgm:prSet phldrT="[Text]" custT="1"/>
      <dgm:spPr>
        <a:solidFill>
          <a:schemeClr val="accent3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AU" sz="4000" b="0" dirty="0"/>
            <a:t>Spirit</a:t>
          </a:r>
        </a:p>
      </dgm:t>
    </dgm:pt>
    <dgm:pt modelId="{5E7CAC84-DF80-4B83-951C-9771CFE0543C}" type="parTrans" cxnId="{5DA3B135-07D4-46C0-8C79-A792083F5C09}">
      <dgm:prSet/>
      <dgm:spPr/>
      <dgm:t>
        <a:bodyPr/>
        <a:lstStyle/>
        <a:p>
          <a:endParaRPr lang="en-AU"/>
        </a:p>
      </dgm:t>
    </dgm:pt>
    <dgm:pt modelId="{27E6CE94-3761-4373-8C6E-8FAD7E85DB41}" type="sibTrans" cxnId="{5DA3B135-07D4-46C0-8C79-A792083F5C09}">
      <dgm:prSet/>
      <dgm:spPr/>
      <dgm:t>
        <a:bodyPr/>
        <a:lstStyle/>
        <a:p>
          <a:endParaRPr lang="en-AU"/>
        </a:p>
      </dgm:t>
    </dgm:pt>
    <dgm:pt modelId="{A0F5D19F-F927-4149-A8C1-83BF0DEC88BC}">
      <dgm:prSet phldrT="[Text]" custT="1"/>
      <dgm:spPr/>
      <dgm:t>
        <a:bodyPr/>
        <a:lstStyle/>
        <a:p>
          <a:r>
            <a:rPr lang="en-AU" sz="4000" dirty="0"/>
            <a:t>Self care</a:t>
          </a:r>
        </a:p>
      </dgm:t>
    </dgm:pt>
    <dgm:pt modelId="{7B18721D-960E-4E20-BF8C-F1AD4D0A4D63}" type="sibTrans" cxnId="{0D995F8E-3804-4C12-86BF-81F70FC6B913}">
      <dgm:prSet/>
      <dgm:spPr/>
      <dgm:t>
        <a:bodyPr/>
        <a:lstStyle/>
        <a:p>
          <a:endParaRPr lang="en-AU"/>
        </a:p>
      </dgm:t>
    </dgm:pt>
    <dgm:pt modelId="{51871567-E702-4B35-8A6E-F66D1D5C0D74}" type="parTrans" cxnId="{0D995F8E-3804-4C12-86BF-81F70FC6B913}">
      <dgm:prSet/>
      <dgm:spPr/>
      <dgm:t>
        <a:bodyPr/>
        <a:lstStyle/>
        <a:p>
          <a:endParaRPr lang="en-AU"/>
        </a:p>
      </dgm:t>
    </dgm:pt>
    <dgm:pt modelId="{EF6A008C-69C9-4125-8475-37FE652C2A53}">
      <dgm:prSet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AU" sz="4000" b="0" dirty="0"/>
            <a:t>Body</a:t>
          </a:r>
        </a:p>
      </dgm:t>
    </dgm:pt>
    <dgm:pt modelId="{7BF30630-9242-4152-86B2-0E689CE8405D}" type="parTrans" cxnId="{A5CDFEBC-51F0-4556-9C8B-33833E6F47A6}">
      <dgm:prSet/>
      <dgm:spPr/>
      <dgm:t>
        <a:bodyPr/>
        <a:lstStyle/>
        <a:p>
          <a:endParaRPr lang="en-AU"/>
        </a:p>
      </dgm:t>
    </dgm:pt>
    <dgm:pt modelId="{F3BEE515-ECE5-415F-A34D-6DC07CD62B11}" type="sibTrans" cxnId="{A5CDFEBC-51F0-4556-9C8B-33833E6F47A6}">
      <dgm:prSet/>
      <dgm:spPr/>
      <dgm:t>
        <a:bodyPr/>
        <a:lstStyle/>
        <a:p>
          <a:endParaRPr lang="en-AU"/>
        </a:p>
      </dgm:t>
    </dgm:pt>
    <dgm:pt modelId="{274E29B6-6E2B-4E0A-9139-DAFD762E45B2}">
      <dgm:prSet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AU" sz="4000" dirty="0"/>
            <a:t>Mind</a:t>
          </a:r>
        </a:p>
      </dgm:t>
    </dgm:pt>
    <dgm:pt modelId="{F4F19A71-B94C-420B-867B-15A2B9BC92C6}" type="parTrans" cxnId="{86D57AA6-12D4-48C3-BE5A-8B1BFF84D6E7}">
      <dgm:prSet/>
      <dgm:spPr/>
      <dgm:t>
        <a:bodyPr/>
        <a:lstStyle/>
        <a:p>
          <a:endParaRPr lang="en-AU"/>
        </a:p>
      </dgm:t>
    </dgm:pt>
    <dgm:pt modelId="{54E4D1FD-75D7-4AE5-8D37-882389F6AE97}" type="sibTrans" cxnId="{86D57AA6-12D4-48C3-BE5A-8B1BFF84D6E7}">
      <dgm:prSet/>
      <dgm:spPr/>
      <dgm:t>
        <a:bodyPr/>
        <a:lstStyle/>
        <a:p>
          <a:endParaRPr lang="en-AU"/>
        </a:p>
      </dgm:t>
    </dgm:pt>
    <dgm:pt modelId="{E29F38B1-527D-409C-9246-A87B344698DA}" type="pres">
      <dgm:prSet presAssocID="{DA4DE754-4095-4222-B37D-625C121A5C6F}" presName="composite" presStyleCnt="0">
        <dgm:presLayoutVars>
          <dgm:chMax val="1"/>
          <dgm:dir/>
          <dgm:resizeHandles val="exact"/>
        </dgm:presLayoutVars>
      </dgm:prSet>
      <dgm:spPr/>
    </dgm:pt>
    <dgm:pt modelId="{A5CB6BD1-D6B2-428E-99A6-07AF468785E9}" type="pres">
      <dgm:prSet presAssocID="{DA4DE754-4095-4222-B37D-625C121A5C6F}" presName="radial" presStyleCnt="0">
        <dgm:presLayoutVars>
          <dgm:animLvl val="ctr"/>
        </dgm:presLayoutVars>
      </dgm:prSet>
      <dgm:spPr/>
    </dgm:pt>
    <dgm:pt modelId="{15BC5DE0-4821-4C8A-9B14-B55E2DDEAD42}" type="pres">
      <dgm:prSet presAssocID="{A0F5D19F-F927-4149-A8C1-83BF0DEC88BC}" presName="centerShape" presStyleLbl="vennNode1" presStyleIdx="0" presStyleCnt="7" custScaleX="72664" custScaleY="69531" custLinFactNeighborX="1439" custLinFactNeighborY="-1393"/>
      <dgm:spPr/>
    </dgm:pt>
    <dgm:pt modelId="{330DCF7C-187C-40D6-A013-CDDCAEC19F33}" type="pres">
      <dgm:prSet presAssocID="{A9005BA4-10F9-48D8-B9BC-123EC13D896B}" presName="node" presStyleLbl="vennNode1" presStyleIdx="1" presStyleCnt="7" custScaleX="149164" custScaleY="152584" custRadScaleRad="92848" custRadScaleInc="-4238">
        <dgm:presLayoutVars>
          <dgm:bulletEnabled val="1"/>
        </dgm:presLayoutVars>
      </dgm:prSet>
      <dgm:spPr/>
    </dgm:pt>
    <dgm:pt modelId="{23842A39-7420-4026-8A4B-02D9EE2F5085}" type="pres">
      <dgm:prSet presAssocID="{274E29B6-6E2B-4E0A-9139-DAFD762E45B2}" presName="node" presStyleLbl="vennNode1" presStyleIdx="2" presStyleCnt="7" custScaleX="155438" custScaleY="147485" custRadScaleRad="98079" custRadScaleInc="1248">
        <dgm:presLayoutVars>
          <dgm:bulletEnabled val="1"/>
        </dgm:presLayoutVars>
      </dgm:prSet>
      <dgm:spPr/>
    </dgm:pt>
    <dgm:pt modelId="{67543A3A-5CED-474E-8BE8-929DDE0319E0}" type="pres">
      <dgm:prSet presAssocID="{9FB09BED-1D2F-43B3-8154-742C14C3BCFB}" presName="node" presStyleLbl="vennNode1" presStyleIdx="3" presStyleCnt="7" custScaleX="154951" custScaleY="162517" custRadScaleRad="94547" custRadScaleInc="-4204">
        <dgm:presLayoutVars>
          <dgm:bulletEnabled val="1"/>
        </dgm:presLayoutVars>
      </dgm:prSet>
      <dgm:spPr/>
    </dgm:pt>
    <dgm:pt modelId="{30EE8421-B0EF-4EF2-B785-09A62C28E8E8}" type="pres">
      <dgm:prSet presAssocID="{9F764DB5-A7FB-4B12-B0F1-EFED36D23D69}" presName="node" presStyleLbl="vennNode1" presStyleIdx="4" presStyleCnt="7" custScaleX="153290" custScaleY="150355" custRadScaleRad="86232" custRadScaleInc="-10164">
        <dgm:presLayoutVars>
          <dgm:bulletEnabled val="1"/>
        </dgm:presLayoutVars>
      </dgm:prSet>
      <dgm:spPr/>
    </dgm:pt>
    <dgm:pt modelId="{1F88386B-EE0F-4360-A859-0D487AD0E805}" type="pres">
      <dgm:prSet presAssocID="{EF6A008C-69C9-4125-8475-37FE652C2A53}" presName="node" presStyleLbl="vennNode1" presStyleIdx="5" presStyleCnt="7" custScaleX="150214" custScaleY="157537" custRadScaleRad="90183" custRadScaleInc="-637">
        <dgm:presLayoutVars>
          <dgm:bulletEnabled val="1"/>
        </dgm:presLayoutVars>
      </dgm:prSet>
      <dgm:spPr/>
    </dgm:pt>
    <dgm:pt modelId="{77FC5086-435E-406F-A003-C68FB86D0858}" type="pres">
      <dgm:prSet presAssocID="{8C9B9C4B-AF2A-4315-A242-07683D919F86}" presName="node" presStyleLbl="vennNode1" presStyleIdx="6" presStyleCnt="7" custScaleX="147957" custScaleY="153445" custRadScaleRad="96284" custRadScaleInc="1604">
        <dgm:presLayoutVars>
          <dgm:bulletEnabled val="1"/>
        </dgm:presLayoutVars>
      </dgm:prSet>
      <dgm:spPr/>
    </dgm:pt>
  </dgm:ptLst>
  <dgm:cxnLst>
    <dgm:cxn modelId="{86982506-8C51-4489-AA4E-575717E39DF8}" type="presOf" srcId="{A0F5D19F-F927-4149-A8C1-83BF0DEC88BC}" destId="{15BC5DE0-4821-4C8A-9B14-B55E2DDEAD42}" srcOrd="0" destOrd="0" presId="urn:microsoft.com/office/officeart/2005/8/layout/radial3"/>
    <dgm:cxn modelId="{C674AFCD-8730-4C7B-A1A1-4CB622C9739C}" srcId="{A0F5D19F-F927-4149-A8C1-83BF0DEC88BC}" destId="{A9005BA4-10F9-48D8-B9BC-123EC13D896B}" srcOrd="0" destOrd="0" parTransId="{1328A528-0680-44A8-B227-57E7A3FE7CF7}" sibTransId="{A93175CE-A801-4B08-94B1-6B4D81CDDA73}"/>
    <dgm:cxn modelId="{A5CDFEBC-51F0-4556-9C8B-33833E6F47A6}" srcId="{A0F5D19F-F927-4149-A8C1-83BF0DEC88BC}" destId="{EF6A008C-69C9-4125-8475-37FE652C2A53}" srcOrd="4" destOrd="0" parTransId="{7BF30630-9242-4152-86B2-0E689CE8405D}" sibTransId="{F3BEE515-ECE5-415F-A34D-6DC07CD62B11}"/>
    <dgm:cxn modelId="{6E6C01B5-B2F2-4106-B9AC-F234D84A0266}" type="presOf" srcId="{9F764DB5-A7FB-4B12-B0F1-EFED36D23D69}" destId="{30EE8421-B0EF-4EF2-B785-09A62C28E8E8}" srcOrd="0" destOrd="0" presId="urn:microsoft.com/office/officeart/2005/8/layout/radial3"/>
    <dgm:cxn modelId="{391733CE-8205-4156-9E52-F48D13BCDED9}" type="presOf" srcId="{274E29B6-6E2B-4E0A-9139-DAFD762E45B2}" destId="{23842A39-7420-4026-8A4B-02D9EE2F5085}" srcOrd="0" destOrd="0" presId="urn:microsoft.com/office/officeart/2005/8/layout/radial3"/>
    <dgm:cxn modelId="{F6E15F4B-1EE6-43F6-9367-A63265CCEE94}" type="presOf" srcId="{A9005BA4-10F9-48D8-B9BC-123EC13D896B}" destId="{330DCF7C-187C-40D6-A013-CDDCAEC19F33}" srcOrd="0" destOrd="0" presId="urn:microsoft.com/office/officeart/2005/8/layout/radial3"/>
    <dgm:cxn modelId="{4CFE337C-9A90-4C1E-99A0-FF8B3847AF5A}" srcId="{A0F5D19F-F927-4149-A8C1-83BF0DEC88BC}" destId="{9FB09BED-1D2F-43B3-8154-742C14C3BCFB}" srcOrd="2" destOrd="0" parTransId="{4BBC555B-642D-4B6C-93EF-E1BD78166B21}" sibTransId="{8982630F-9903-40B8-81AB-25FB0030965D}"/>
    <dgm:cxn modelId="{0D995F8E-3804-4C12-86BF-81F70FC6B913}" srcId="{DA4DE754-4095-4222-B37D-625C121A5C6F}" destId="{A0F5D19F-F927-4149-A8C1-83BF0DEC88BC}" srcOrd="0" destOrd="0" parTransId="{51871567-E702-4B35-8A6E-F66D1D5C0D74}" sibTransId="{7B18721D-960E-4E20-BF8C-F1AD4D0A4D63}"/>
    <dgm:cxn modelId="{17869C8E-2882-46DA-AB4F-E3E3C2FE665E}" type="presOf" srcId="{9FB09BED-1D2F-43B3-8154-742C14C3BCFB}" destId="{67543A3A-5CED-474E-8BE8-929DDE0319E0}" srcOrd="0" destOrd="0" presId="urn:microsoft.com/office/officeart/2005/8/layout/radial3"/>
    <dgm:cxn modelId="{E77129E1-493E-4BC4-A9EA-C0B6AA56E22C}" type="presOf" srcId="{EF6A008C-69C9-4125-8475-37FE652C2A53}" destId="{1F88386B-EE0F-4360-A859-0D487AD0E805}" srcOrd="0" destOrd="0" presId="urn:microsoft.com/office/officeart/2005/8/layout/radial3"/>
    <dgm:cxn modelId="{A846AF77-99DB-4E92-BA3D-05C4A6F25326}" type="presOf" srcId="{8C9B9C4B-AF2A-4315-A242-07683D919F86}" destId="{77FC5086-435E-406F-A003-C68FB86D0858}" srcOrd="0" destOrd="0" presId="urn:microsoft.com/office/officeart/2005/8/layout/radial3"/>
    <dgm:cxn modelId="{F47F6A62-2E4B-41E1-A372-27010D9F18C2}" type="presOf" srcId="{DA4DE754-4095-4222-B37D-625C121A5C6F}" destId="{E29F38B1-527D-409C-9246-A87B344698DA}" srcOrd="0" destOrd="0" presId="urn:microsoft.com/office/officeart/2005/8/layout/radial3"/>
    <dgm:cxn modelId="{86D57AA6-12D4-48C3-BE5A-8B1BFF84D6E7}" srcId="{A0F5D19F-F927-4149-A8C1-83BF0DEC88BC}" destId="{274E29B6-6E2B-4E0A-9139-DAFD762E45B2}" srcOrd="1" destOrd="0" parTransId="{F4F19A71-B94C-420B-867B-15A2B9BC92C6}" sibTransId="{54E4D1FD-75D7-4AE5-8D37-882389F6AE97}"/>
    <dgm:cxn modelId="{5DA3B135-07D4-46C0-8C79-A792083F5C09}" srcId="{A0F5D19F-F927-4149-A8C1-83BF0DEC88BC}" destId="{8C9B9C4B-AF2A-4315-A242-07683D919F86}" srcOrd="5" destOrd="0" parTransId="{5E7CAC84-DF80-4B83-951C-9771CFE0543C}" sibTransId="{27E6CE94-3761-4373-8C6E-8FAD7E85DB41}"/>
    <dgm:cxn modelId="{E04D1069-14EE-47BB-8235-797B872739CB}" srcId="{A0F5D19F-F927-4149-A8C1-83BF0DEC88BC}" destId="{9F764DB5-A7FB-4B12-B0F1-EFED36D23D69}" srcOrd="3" destOrd="0" parTransId="{A1886060-C3FB-47F1-804F-9306D44A13AF}" sibTransId="{80CA078E-4D10-4F4D-B925-EF9AAE1CCA18}"/>
    <dgm:cxn modelId="{CC981E3B-1FFB-4908-914B-FC4732922B04}" type="presParOf" srcId="{E29F38B1-527D-409C-9246-A87B344698DA}" destId="{A5CB6BD1-D6B2-428E-99A6-07AF468785E9}" srcOrd="0" destOrd="0" presId="urn:microsoft.com/office/officeart/2005/8/layout/radial3"/>
    <dgm:cxn modelId="{585E9656-C657-4567-A1AC-FEF63979E3B1}" type="presParOf" srcId="{A5CB6BD1-D6B2-428E-99A6-07AF468785E9}" destId="{15BC5DE0-4821-4C8A-9B14-B55E2DDEAD42}" srcOrd="0" destOrd="0" presId="urn:microsoft.com/office/officeart/2005/8/layout/radial3"/>
    <dgm:cxn modelId="{CBF969A3-7B33-45AF-811B-10E2A93AA002}" type="presParOf" srcId="{A5CB6BD1-D6B2-428E-99A6-07AF468785E9}" destId="{330DCF7C-187C-40D6-A013-CDDCAEC19F33}" srcOrd="1" destOrd="0" presId="urn:microsoft.com/office/officeart/2005/8/layout/radial3"/>
    <dgm:cxn modelId="{C7FBCBC0-6C80-4086-B454-F1E09EBB0D3A}" type="presParOf" srcId="{A5CB6BD1-D6B2-428E-99A6-07AF468785E9}" destId="{23842A39-7420-4026-8A4B-02D9EE2F5085}" srcOrd="2" destOrd="0" presId="urn:microsoft.com/office/officeart/2005/8/layout/radial3"/>
    <dgm:cxn modelId="{11AF3837-5898-4E41-A192-B76DE875E221}" type="presParOf" srcId="{A5CB6BD1-D6B2-428E-99A6-07AF468785E9}" destId="{67543A3A-5CED-474E-8BE8-929DDE0319E0}" srcOrd="3" destOrd="0" presId="urn:microsoft.com/office/officeart/2005/8/layout/radial3"/>
    <dgm:cxn modelId="{48A3A4A0-6959-43BE-9D43-B0D865A4A05F}" type="presParOf" srcId="{A5CB6BD1-D6B2-428E-99A6-07AF468785E9}" destId="{30EE8421-B0EF-4EF2-B785-09A62C28E8E8}" srcOrd="4" destOrd="0" presId="urn:microsoft.com/office/officeart/2005/8/layout/radial3"/>
    <dgm:cxn modelId="{2F3094DC-B9C0-4D56-BD12-9AACF19C31DF}" type="presParOf" srcId="{A5CB6BD1-D6B2-428E-99A6-07AF468785E9}" destId="{1F88386B-EE0F-4360-A859-0D487AD0E805}" srcOrd="5" destOrd="0" presId="urn:microsoft.com/office/officeart/2005/8/layout/radial3"/>
    <dgm:cxn modelId="{2BBA84BE-4FA5-49CF-BDDD-2B6E7C525A8E}" type="presParOf" srcId="{A5CB6BD1-D6B2-428E-99A6-07AF468785E9}" destId="{77FC5086-435E-406F-A003-C68FB86D0858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74763-60EF-41E6-A10C-7FAAF6D0BD6B}">
      <dsp:nvSpPr>
        <dsp:cNvPr id="0" name=""/>
        <dsp:cNvSpPr/>
      </dsp:nvSpPr>
      <dsp:spPr>
        <a:xfrm>
          <a:off x="4039" y="172651"/>
          <a:ext cx="2611933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Work</a:t>
          </a:r>
        </a:p>
      </dsp:txBody>
      <dsp:txXfrm>
        <a:off x="4039" y="172651"/>
        <a:ext cx="2611933" cy="720000"/>
      </dsp:txXfrm>
    </dsp:sp>
    <dsp:sp modelId="{D6ACA4C5-71DF-4AD1-9805-ABDBFC4C45C6}">
      <dsp:nvSpPr>
        <dsp:cNvPr id="0" name=""/>
        <dsp:cNvSpPr/>
      </dsp:nvSpPr>
      <dsp:spPr>
        <a:xfrm>
          <a:off x="4039" y="892651"/>
          <a:ext cx="2611933" cy="38876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dirty="0"/>
            <a:t>work dread or avoidance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dirty="0"/>
            <a:t>lower empathy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dirty="0"/>
            <a:t>absenteeism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dirty="0"/>
            <a:t>lack of enjoyment </a:t>
          </a:r>
        </a:p>
      </dsp:txBody>
      <dsp:txXfrm>
        <a:off x="4039" y="892651"/>
        <a:ext cx="2611933" cy="3887696"/>
      </dsp:txXfrm>
    </dsp:sp>
    <dsp:sp modelId="{17B8AA19-729A-4BB9-9198-3875576470BA}">
      <dsp:nvSpPr>
        <dsp:cNvPr id="0" name=""/>
        <dsp:cNvSpPr/>
      </dsp:nvSpPr>
      <dsp:spPr>
        <a:xfrm>
          <a:off x="2981644" y="172651"/>
          <a:ext cx="2952111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Emotional</a:t>
          </a:r>
        </a:p>
      </dsp:txBody>
      <dsp:txXfrm>
        <a:off x="2981644" y="172651"/>
        <a:ext cx="2952111" cy="720000"/>
      </dsp:txXfrm>
    </dsp:sp>
    <dsp:sp modelId="{0933CCBC-BAA1-41CB-9174-E46F51BA84FF}">
      <dsp:nvSpPr>
        <dsp:cNvPr id="0" name=""/>
        <dsp:cNvSpPr/>
      </dsp:nvSpPr>
      <dsp:spPr>
        <a:xfrm>
          <a:off x="3010388" y="892651"/>
          <a:ext cx="2894623" cy="38876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dirty="0"/>
            <a:t>irritability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dirty="0"/>
            <a:t>anxiety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dirty="0"/>
            <a:t>oversensitive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dirty="0"/>
            <a:t>restless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dirty="0"/>
            <a:t>substance use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dirty="0"/>
            <a:t>resentment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dirty="0"/>
            <a:t>poor judgement and concentration</a:t>
          </a:r>
        </a:p>
      </dsp:txBody>
      <dsp:txXfrm>
        <a:off x="3010388" y="892651"/>
        <a:ext cx="2894623" cy="3887696"/>
      </dsp:txXfrm>
    </dsp:sp>
    <dsp:sp modelId="{F328410F-201F-44F3-A74C-39E34386A8C0}">
      <dsp:nvSpPr>
        <dsp:cNvPr id="0" name=""/>
        <dsp:cNvSpPr/>
      </dsp:nvSpPr>
      <dsp:spPr>
        <a:xfrm>
          <a:off x="6299426" y="172651"/>
          <a:ext cx="2611933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Physical</a:t>
          </a:r>
        </a:p>
      </dsp:txBody>
      <dsp:txXfrm>
        <a:off x="6299426" y="172651"/>
        <a:ext cx="2611933" cy="720000"/>
      </dsp:txXfrm>
    </dsp:sp>
    <dsp:sp modelId="{963F3B4C-C7ED-46CB-85D7-43E7F77FA91F}">
      <dsp:nvSpPr>
        <dsp:cNvPr id="0" name=""/>
        <dsp:cNvSpPr/>
      </dsp:nvSpPr>
      <dsp:spPr>
        <a:xfrm>
          <a:off x="6299426" y="892651"/>
          <a:ext cx="2611933" cy="38876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dirty="0"/>
            <a:t>headaches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dirty="0"/>
            <a:t>gastro issues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dirty="0"/>
            <a:t>muscle tension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dirty="0"/>
            <a:t>insomnia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dirty="0"/>
            <a:t>fatigue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500" kern="1200" dirty="0"/>
            <a:t>cardiac issues</a:t>
          </a:r>
        </a:p>
      </dsp:txBody>
      <dsp:txXfrm>
        <a:off x="6299426" y="892651"/>
        <a:ext cx="2611933" cy="3887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C5DE0-4821-4C8A-9B14-B55E2DDEAD42}">
      <dsp:nvSpPr>
        <dsp:cNvPr id="0" name=""/>
        <dsp:cNvSpPr/>
      </dsp:nvSpPr>
      <dsp:spPr>
        <a:xfrm>
          <a:off x="3061136" y="1615711"/>
          <a:ext cx="2180625" cy="20866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/>
            <a:t>Self care</a:t>
          </a:r>
        </a:p>
      </dsp:txBody>
      <dsp:txXfrm>
        <a:off x="3380481" y="1921287"/>
        <a:ext cx="1541935" cy="1475452"/>
      </dsp:txXfrm>
    </dsp:sp>
    <dsp:sp modelId="{330DCF7C-187C-40D6-A013-CDDCAEC19F33}">
      <dsp:nvSpPr>
        <dsp:cNvPr id="0" name=""/>
        <dsp:cNvSpPr/>
      </dsp:nvSpPr>
      <dsp:spPr>
        <a:xfrm>
          <a:off x="2895608" y="-244050"/>
          <a:ext cx="2238183" cy="2289500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b="0" kern="1200" dirty="0"/>
            <a:t>Emotions</a:t>
          </a:r>
        </a:p>
      </dsp:txBody>
      <dsp:txXfrm>
        <a:off x="3223382" y="91240"/>
        <a:ext cx="1582635" cy="1618920"/>
      </dsp:txXfrm>
    </dsp:sp>
    <dsp:sp modelId="{23842A39-7420-4026-8A4B-02D9EE2F5085}">
      <dsp:nvSpPr>
        <dsp:cNvPr id="0" name=""/>
        <dsp:cNvSpPr/>
      </dsp:nvSpPr>
      <dsp:spPr>
        <a:xfrm>
          <a:off x="4601404" y="670352"/>
          <a:ext cx="2332324" cy="2212990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/>
            <a:t>Mind</a:t>
          </a:r>
        </a:p>
      </dsp:txBody>
      <dsp:txXfrm>
        <a:off x="4942965" y="994437"/>
        <a:ext cx="1649202" cy="1564820"/>
      </dsp:txXfrm>
    </dsp:sp>
    <dsp:sp modelId="{67543A3A-5CED-474E-8BE8-929DDE0319E0}">
      <dsp:nvSpPr>
        <dsp:cNvPr id="0" name=""/>
        <dsp:cNvSpPr/>
      </dsp:nvSpPr>
      <dsp:spPr>
        <a:xfrm>
          <a:off x="4572005" y="2346746"/>
          <a:ext cx="2325016" cy="2438543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/>
            <a:t>Work</a:t>
          </a:r>
        </a:p>
      </dsp:txBody>
      <dsp:txXfrm>
        <a:off x="4912496" y="2703862"/>
        <a:ext cx="1644034" cy="1724311"/>
      </dsp:txXfrm>
    </dsp:sp>
    <dsp:sp modelId="{30EE8421-B0EF-4EF2-B785-09A62C28E8E8}">
      <dsp:nvSpPr>
        <dsp:cNvPr id="0" name=""/>
        <dsp:cNvSpPr/>
      </dsp:nvSpPr>
      <dsp:spPr>
        <a:xfrm>
          <a:off x="3124191" y="3261147"/>
          <a:ext cx="2300093" cy="2256054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b="0" kern="1200" dirty="0"/>
            <a:t>Relation-ships</a:t>
          </a:r>
        </a:p>
      </dsp:txBody>
      <dsp:txXfrm>
        <a:off x="3461032" y="3591538"/>
        <a:ext cx="1626411" cy="1595272"/>
      </dsp:txXfrm>
    </dsp:sp>
    <dsp:sp modelId="{1F88386B-EE0F-4360-A859-0D487AD0E805}">
      <dsp:nvSpPr>
        <dsp:cNvPr id="0" name=""/>
        <dsp:cNvSpPr/>
      </dsp:nvSpPr>
      <dsp:spPr>
        <a:xfrm>
          <a:off x="1447806" y="2422946"/>
          <a:ext cx="2253938" cy="2363819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b="0" kern="1200" dirty="0"/>
            <a:t>Body</a:t>
          </a:r>
        </a:p>
      </dsp:txBody>
      <dsp:txXfrm>
        <a:off x="1777888" y="2769119"/>
        <a:ext cx="1593774" cy="1671473"/>
      </dsp:txXfrm>
    </dsp:sp>
    <dsp:sp modelId="{77FC5086-435E-406F-A003-C68FB86D0858}">
      <dsp:nvSpPr>
        <dsp:cNvPr id="0" name=""/>
        <dsp:cNvSpPr/>
      </dsp:nvSpPr>
      <dsp:spPr>
        <a:xfrm>
          <a:off x="1371600" y="594163"/>
          <a:ext cx="2220072" cy="2302419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b="0" kern="1200" dirty="0"/>
            <a:t>Spirit</a:t>
          </a:r>
        </a:p>
      </dsp:txBody>
      <dsp:txXfrm>
        <a:off x="1696722" y="931344"/>
        <a:ext cx="1569828" cy="1628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9113A-D2E1-4112-A281-09DE8D15BB67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F866D-539E-4AE9-8248-C74DE0EC1F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148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Support service workers self-select</a:t>
            </a:r>
            <a:r>
              <a:rPr lang="en-AU" baseline="0" dirty="0"/>
              <a:t> into caring roles because we want to help others.</a:t>
            </a:r>
          </a:p>
          <a:p>
            <a:r>
              <a:rPr lang="en-AU" baseline="0" dirty="0"/>
              <a:t>But it’s stressful work.</a:t>
            </a:r>
          </a:p>
          <a:p>
            <a:endParaRPr lang="en-AU" baseline="0" dirty="0"/>
          </a:p>
          <a:p>
            <a:r>
              <a:rPr lang="en-AU" baseline="0" dirty="0"/>
              <a:t>Recipe for compassion fatigue: Meeting others’ needs but neglecting our own</a:t>
            </a:r>
          </a:p>
          <a:p>
            <a:r>
              <a:rPr lang="en-AU" baseline="0" dirty="0"/>
              <a:t>Stress-related symptoms and job dissatisfaction leads to decreased productivity and high rates of attrition within the helping professions (high costs of not addressing self-care to the individuals and the organisations that we work for, including the students we seek to help).</a:t>
            </a:r>
          </a:p>
          <a:p>
            <a:endParaRPr lang="en-AU" baseline="0" dirty="0"/>
          </a:p>
          <a:p>
            <a:r>
              <a:rPr lang="en-AU" baseline="0" dirty="0"/>
              <a:t>Metaphor: the Lifesaver – they can’t save a drowning person if they don’t know how to swim.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5869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Symptoms: 	minimising our students’ negative experiences</a:t>
            </a:r>
          </a:p>
          <a:p>
            <a:r>
              <a:rPr lang="en-AU" baseline="0" dirty="0"/>
              <a:t>	preoccupation with their distressing events</a:t>
            </a:r>
          </a:p>
          <a:p>
            <a:r>
              <a:rPr lang="en-AU" baseline="0" dirty="0"/>
              <a:t>	loss of purpose or meaning in work</a:t>
            </a:r>
          </a:p>
          <a:p>
            <a:r>
              <a:rPr lang="en-AU" baseline="0" dirty="0"/>
              <a:t>	mental and physical fatigue</a:t>
            </a:r>
          </a:p>
          <a:p>
            <a:r>
              <a:rPr lang="en-AU" baseline="0" dirty="0"/>
              <a:t>	increase in physical illness and sick leave (avoidance, dread of work)</a:t>
            </a:r>
          </a:p>
          <a:p>
            <a:r>
              <a:rPr lang="en-AU" baseline="0" dirty="0"/>
              <a:t>	isolation and withdrawal from others</a:t>
            </a:r>
          </a:p>
          <a:p>
            <a:r>
              <a:rPr lang="en-AU" baseline="0" dirty="0"/>
              <a:t>	poor coping strategies to cope with negative feelings (e.g., alcohol or eating behaviours) </a:t>
            </a:r>
          </a:p>
          <a:p>
            <a:r>
              <a:rPr lang="en-AU" baseline="0" dirty="0"/>
              <a:t>	decreased concentration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8022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Comprehensive model = Maintaining</a:t>
            </a:r>
            <a:r>
              <a:rPr lang="en-AU" baseline="0" dirty="0"/>
              <a:t> and enhancing well-being in </a:t>
            </a:r>
            <a:r>
              <a:rPr lang="en-AU" b="1" baseline="0" dirty="0"/>
              <a:t>all the domains of life</a:t>
            </a:r>
          </a:p>
          <a:p>
            <a:endParaRPr lang="en-A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/>
              <a:t>Emotional</a:t>
            </a:r>
            <a:r>
              <a:rPr lang="en-AU" dirty="0"/>
              <a:t> – permission to have and express emotions	</a:t>
            </a:r>
            <a:r>
              <a:rPr lang="en-AU" b="1" dirty="0"/>
              <a:t>Spiritual Needs</a:t>
            </a:r>
            <a:r>
              <a:rPr lang="en-AU" dirty="0"/>
              <a:t>: Engaging in activities that bring meaning</a:t>
            </a:r>
            <a:r>
              <a:rPr lang="en-AU" baseline="0" dirty="0"/>
              <a:t> to your life</a:t>
            </a: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	feeling heard and</a:t>
            </a:r>
            <a:r>
              <a:rPr lang="en-AU" baseline="0" dirty="0"/>
              <a:t> understood		Religious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/>
              <a:t>	debriefing after challenging incidents		Nature or the Environment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/>
              <a:t>	doing things that bring you joy or energise you	Volunteerism or helping others</a:t>
            </a:r>
          </a:p>
          <a:p>
            <a:endParaRPr lang="en-AU" dirty="0"/>
          </a:p>
          <a:p>
            <a:r>
              <a:rPr lang="en-AU" b="1" dirty="0"/>
              <a:t>Body</a:t>
            </a:r>
            <a:r>
              <a:rPr lang="en-AU" dirty="0"/>
              <a:t> -	physical health			</a:t>
            </a:r>
            <a:r>
              <a:rPr lang="en-AU" b="1" dirty="0"/>
              <a:t>Relationships</a:t>
            </a:r>
            <a:r>
              <a:rPr lang="en-AU" dirty="0"/>
              <a:t>: healthy, supportive, nurturing</a:t>
            </a:r>
          </a:p>
          <a:p>
            <a:r>
              <a:rPr lang="en-AU" dirty="0"/>
              <a:t>	sleep				friends, family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	nutrition				clubs, professional organisations</a:t>
            </a:r>
          </a:p>
          <a:p>
            <a:r>
              <a:rPr lang="en-AU" dirty="0"/>
              <a:t>	exercise				networking like you’re doing today!</a:t>
            </a:r>
          </a:p>
          <a:p>
            <a:r>
              <a:rPr lang="en-AU" dirty="0"/>
              <a:t>	taking sick leave</a:t>
            </a:r>
          </a:p>
          <a:p>
            <a:endParaRPr lang="en-AU" dirty="0"/>
          </a:p>
          <a:p>
            <a:r>
              <a:rPr lang="en-AU" b="1" dirty="0"/>
              <a:t>Mind</a:t>
            </a:r>
            <a:r>
              <a:rPr lang="en-AU" dirty="0"/>
              <a:t> -	taking</a:t>
            </a:r>
            <a:r>
              <a:rPr lang="en-AU" baseline="0" dirty="0"/>
              <a:t> care of your psychological health		</a:t>
            </a:r>
            <a:r>
              <a:rPr lang="en-AU" b="1" baseline="0" dirty="0"/>
              <a:t>Work</a:t>
            </a:r>
            <a:r>
              <a:rPr lang="en-AU" baseline="0" dirty="0"/>
              <a:t>: </a:t>
            </a:r>
            <a:r>
              <a:rPr lang="en-AU" dirty="0"/>
              <a:t>manageable workload</a:t>
            </a:r>
            <a:endParaRPr lang="en-AU" baseline="0" dirty="0"/>
          </a:p>
          <a:p>
            <a:r>
              <a:rPr lang="en-AU" baseline="0" dirty="0"/>
              <a:t>	managing stress			</a:t>
            </a:r>
            <a:r>
              <a:rPr lang="en-AU" dirty="0"/>
              <a:t>support from supervisors/managers/c</a:t>
            </a:r>
            <a:r>
              <a:rPr lang="en-AU" baseline="0" dirty="0"/>
              <a:t>olleagues			</a:t>
            </a:r>
          </a:p>
          <a:p>
            <a:r>
              <a:rPr lang="en-AU" baseline="0" dirty="0"/>
              <a:t>	personal development			breaks from work</a:t>
            </a:r>
          </a:p>
          <a:p>
            <a:r>
              <a:rPr lang="en-AU" baseline="0" dirty="0"/>
              <a:t>	helpful self-talk			meaningful and satisfying tasks</a:t>
            </a:r>
          </a:p>
          <a:p>
            <a:r>
              <a:rPr lang="en-AU" baseline="0" dirty="0"/>
              <a:t>					professional development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953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Aims of Self-care</a:t>
            </a:r>
          </a:p>
          <a:p>
            <a:r>
              <a:rPr lang="en-AU" dirty="0"/>
              <a:t>Replenishing</a:t>
            </a:r>
            <a:r>
              <a:rPr lang="en-AU" baseline="0" dirty="0"/>
              <a:t> each aspect of well-being</a:t>
            </a:r>
            <a:endParaRPr lang="en-AU" dirty="0"/>
          </a:p>
          <a:p>
            <a:pPr marL="171450" indent="-171450">
              <a:buFontTx/>
              <a:buChar char="-"/>
            </a:pPr>
            <a:endParaRPr lang="en-AU" dirty="0"/>
          </a:p>
          <a:p>
            <a:r>
              <a:rPr lang="en-AU" dirty="0"/>
              <a:t>Relationships – sustaining</a:t>
            </a:r>
            <a:r>
              <a:rPr lang="en-AU" baseline="0" dirty="0"/>
              <a:t> healthy </a:t>
            </a:r>
            <a:r>
              <a:rPr lang="en-AU" dirty="0"/>
              <a:t>relationships, (friends, family, clubs, professional organisations,</a:t>
            </a:r>
            <a:r>
              <a:rPr lang="en-AU" baseline="0" dirty="0"/>
              <a:t> volunteering), meeting new people</a:t>
            </a:r>
            <a:endParaRPr lang="en-AU" dirty="0"/>
          </a:p>
          <a:p>
            <a:r>
              <a:rPr lang="en-AU" dirty="0"/>
              <a:t>Work – manageable workload, support from supervisors/managers/c</a:t>
            </a:r>
            <a:r>
              <a:rPr lang="en-AU" baseline="0" dirty="0"/>
              <a:t>olleagues, breaks from work, meaningful and satisfying tasks, professional development </a:t>
            </a:r>
            <a:endParaRPr lang="en-AU" dirty="0"/>
          </a:p>
          <a:p>
            <a:r>
              <a:rPr lang="en-AU" dirty="0"/>
              <a:t>Mind</a:t>
            </a:r>
            <a:r>
              <a:rPr lang="en-AU" baseline="0" dirty="0"/>
              <a:t> – taking care of your psychological health, managing and reducing stress, personal development, helpful self-talk</a:t>
            </a:r>
            <a:endParaRPr lang="en-AU" dirty="0"/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434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Example</a:t>
            </a:r>
            <a:r>
              <a:rPr lang="en-AU" baseline="0" dirty="0"/>
              <a:t> items: To what extent do you do these activities (rated from Never to Always)</a:t>
            </a:r>
          </a:p>
          <a:p>
            <a:endParaRPr lang="en-AU" baseline="0" dirty="0"/>
          </a:p>
          <a:p>
            <a:r>
              <a:rPr lang="en-AU" baseline="0" dirty="0"/>
              <a:t>Set boundaries with colleagues and clients/students</a:t>
            </a:r>
          </a:p>
          <a:p>
            <a:endParaRPr lang="en-AU" baseline="0" dirty="0"/>
          </a:p>
          <a:p>
            <a:r>
              <a:rPr lang="en-AU" baseline="0" dirty="0"/>
              <a:t>Take time to chat with colleagues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240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Examples – physical self-care</a:t>
            </a:r>
          </a:p>
          <a:p>
            <a:endParaRPr lang="en-AU" dirty="0"/>
          </a:p>
          <a:p>
            <a:r>
              <a:rPr lang="en-AU" dirty="0"/>
              <a:t>Take lunch-breaks</a:t>
            </a:r>
          </a:p>
          <a:p>
            <a:endParaRPr lang="en-AU" dirty="0"/>
          </a:p>
          <a:p>
            <a:r>
              <a:rPr lang="en-AU" dirty="0"/>
              <a:t>Use your sick leave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2690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AU" dirty="0"/>
              <a:t>Assesses your leve</a:t>
            </a:r>
            <a:r>
              <a:rPr lang="en-AU" baseline="0" dirty="0"/>
              <a:t>l of: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Compassion fatigue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Work satisfaction – how much</a:t>
            </a:r>
            <a:r>
              <a:rPr lang="en-AU" baseline="0" dirty="0"/>
              <a:t> you enjoy and feel</a:t>
            </a:r>
            <a:r>
              <a:rPr lang="en-AU" dirty="0"/>
              <a:t> effective in your helping role</a:t>
            </a:r>
          </a:p>
          <a:p>
            <a:pPr lvl="1"/>
            <a:r>
              <a:rPr lang="en-AU" dirty="0"/>
              <a:t>-   Burnout - Feeling hopeless, ineffective, unsupported at work</a:t>
            </a:r>
          </a:p>
          <a:p>
            <a:pPr marL="628650" lvl="1" indent="-171450">
              <a:buFontTx/>
              <a:buChar char="-"/>
            </a:pPr>
            <a:r>
              <a:rPr lang="en-AU" dirty="0"/>
              <a:t>Secondary traumatic stress = experienced as a consequence of  your exposure to others’ traumatic events</a:t>
            </a:r>
          </a:p>
          <a:p>
            <a:pPr marL="628650" lvl="1" indent="-171450">
              <a:buFontTx/>
              <a:buChar char="-"/>
            </a:pPr>
            <a:endParaRPr lang="en-AU" dirty="0"/>
          </a:p>
          <a:p>
            <a:pPr marL="171450" lvl="0" indent="-171450">
              <a:buFontTx/>
              <a:buChar char="-"/>
            </a:pPr>
            <a:r>
              <a:rPr lang="en-AU" dirty="0"/>
              <a:t>Example items: </a:t>
            </a:r>
          </a:p>
          <a:p>
            <a:endParaRPr lang="en-AU" dirty="0"/>
          </a:p>
          <a:p>
            <a:r>
              <a:rPr lang="en-AU" dirty="0"/>
              <a:t>I find it difficult to separate</a:t>
            </a:r>
            <a:r>
              <a:rPr lang="en-AU" baseline="0" dirty="0"/>
              <a:t> my personal life from my life as a helper</a:t>
            </a:r>
          </a:p>
          <a:p>
            <a:endParaRPr lang="en-AU" baseline="0" dirty="0"/>
          </a:p>
          <a:p>
            <a:r>
              <a:rPr lang="en-AU" baseline="0" dirty="0"/>
              <a:t>I feel invigorated after working with those I help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7066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Example items</a:t>
            </a:r>
          </a:p>
          <a:p>
            <a:endParaRPr lang="en-AU" dirty="0"/>
          </a:p>
          <a:p>
            <a:r>
              <a:rPr lang="en-AU" dirty="0"/>
              <a:t>I have negative thoughts about my job</a:t>
            </a:r>
          </a:p>
          <a:p>
            <a:endParaRPr lang="en-AU" dirty="0"/>
          </a:p>
          <a:p>
            <a:r>
              <a:rPr lang="en-AU" dirty="0"/>
              <a:t>I feel fun down and drained of physical</a:t>
            </a:r>
            <a:r>
              <a:rPr lang="en-AU" baseline="0" dirty="0"/>
              <a:t> or emotional energy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8853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AU" dirty="0"/>
              <a:t>taking holidays</a:t>
            </a:r>
          </a:p>
          <a:p>
            <a:pPr lvl="1"/>
            <a:r>
              <a:rPr lang="en-AU" dirty="0"/>
              <a:t>physical exercise</a:t>
            </a:r>
          </a:p>
          <a:p>
            <a:pPr lvl="1"/>
            <a:r>
              <a:rPr lang="en-AU" dirty="0"/>
              <a:t>good nutrition and sleep</a:t>
            </a:r>
          </a:p>
          <a:p>
            <a:pPr lvl="1"/>
            <a:r>
              <a:rPr lang="en-AU" dirty="0"/>
              <a:t>maintaining supportive relationships</a:t>
            </a:r>
          </a:p>
          <a:p>
            <a:pPr lvl="1"/>
            <a:r>
              <a:rPr lang="en-AU" dirty="0"/>
              <a:t>developing hobbies</a:t>
            </a:r>
          </a:p>
          <a:p>
            <a:pPr lvl="1"/>
            <a:r>
              <a:rPr lang="en-AU" dirty="0"/>
              <a:t>actively relaxing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3742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AU" dirty="0"/>
              <a:t>Mindful</a:t>
            </a:r>
            <a:r>
              <a:rPr lang="en-AU" baseline="0" dirty="0"/>
              <a:t> cuppa: </a:t>
            </a:r>
          </a:p>
          <a:p>
            <a:pPr lvl="2"/>
            <a:r>
              <a:rPr lang="en-AU" dirty="0"/>
              <a:t>Feeling of cup in the hand		</a:t>
            </a:r>
          </a:p>
          <a:p>
            <a:pPr lvl="2"/>
            <a:r>
              <a:rPr lang="en-AU" dirty="0"/>
              <a:t>Sight – froth, bubbles, colour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Aroma</a:t>
            </a:r>
          </a:p>
          <a:p>
            <a:pPr lvl="2"/>
            <a:r>
              <a:rPr lang="en-AU" dirty="0"/>
              <a:t>Taste</a:t>
            </a:r>
          </a:p>
          <a:p>
            <a:pPr lvl="2"/>
            <a:r>
              <a:rPr lang="en-AU" dirty="0"/>
              <a:t>Sound - drinking, swallowing, breathing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4026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57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026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3527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Take a moment -  jot down one thing you will</a:t>
            </a:r>
            <a:r>
              <a:rPr lang="en-AU" baseline="0" dirty="0"/>
              <a:t> commit to doing to improve your </a:t>
            </a:r>
            <a:r>
              <a:rPr lang="en-AU" dirty="0"/>
              <a:t>self-care.</a:t>
            </a:r>
            <a:r>
              <a:rPr lang="en-AU" baseline="0" dirty="0"/>
              <a:t> </a:t>
            </a:r>
          </a:p>
          <a:p>
            <a:r>
              <a:rPr lang="en-AU" baseline="0" dirty="0"/>
              <a:t>It might even be just committing to completing the online assessment of self-care to identify where you could improve your self-care practice.</a:t>
            </a:r>
          </a:p>
          <a:p>
            <a:endParaRPr lang="en-AU" dirty="0"/>
          </a:p>
          <a:p>
            <a:r>
              <a:rPr lang="en-AU" dirty="0"/>
              <a:t>Write it down.</a:t>
            </a:r>
          </a:p>
          <a:p>
            <a:r>
              <a:rPr lang="en-AU" dirty="0"/>
              <a:t>Try it out in the next week and monitor</a:t>
            </a:r>
            <a:r>
              <a:rPr lang="en-AU" baseline="0" dirty="0"/>
              <a:t> what happens</a:t>
            </a:r>
            <a:r>
              <a:rPr lang="en-AU" dirty="0"/>
              <a:t>. </a:t>
            </a:r>
          </a:p>
          <a:p>
            <a:r>
              <a:rPr lang="en-AU" dirty="0"/>
              <a:t>It usually takes one month for a habit to be fully established.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0074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122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Research shows these behaviours are common.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And that our behaviour falls well short of our national aspirations for a work-life balance.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r>
              <a:rPr lang="en-AU" dirty="0"/>
              <a:t>OECD Organisation for Economic Cooperation and Development – maps international levels of well-being </a:t>
            </a:r>
          </a:p>
          <a:p>
            <a:r>
              <a:rPr lang="en-AU" dirty="0"/>
              <a:t>	=</a:t>
            </a:r>
            <a:r>
              <a:rPr lang="en-AU" baseline="0" dirty="0"/>
              <a:t> over 7000 respondents, equal number of females and males</a:t>
            </a:r>
            <a:endParaRPr lang="en-AU" dirty="0"/>
          </a:p>
          <a:p>
            <a:r>
              <a:rPr lang="en-AU" dirty="0"/>
              <a:t>	= what issues matter most to people</a:t>
            </a:r>
          </a:p>
          <a:p>
            <a:endParaRPr lang="en-AU" dirty="0"/>
          </a:p>
          <a:p>
            <a:endParaRPr lang="en-AU" baseline="0" dirty="0"/>
          </a:p>
          <a:p>
            <a:endParaRPr lang="en-AU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73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198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222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People in the support services sector self-select</a:t>
            </a:r>
            <a:r>
              <a:rPr lang="en-AU" baseline="0" dirty="0"/>
              <a:t> into caring roles because we want to help others.</a:t>
            </a:r>
          </a:p>
          <a:p>
            <a:r>
              <a:rPr lang="en-AU" baseline="0" dirty="0"/>
              <a:t>But it’s stressful work.</a:t>
            </a:r>
          </a:p>
          <a:p>
            <a:endParaRPr lang="en-AU" baseline="0" dirty="0"/>
          </a:p>
          <a:p>
            <a:r>
              <a:rPr lang="en-AU" baseline="0" dirty="0"/>
              <a:t>Recipe for compassion fatigue and Burnout: Meeting others’ needs but neglecting our own</a:t>
            </a:r>
          </a:p>
          <a:p>
            <a:endParaRPr lang="en-AU" baseline="0" dirty="0"/>
          </a:p>
          <a:p>
            <a:r>
              <a:rPr lang="en-AU" baseline="0" dirty="0"/>
              <a:t>Metaphors</a:t>
            </a:r>
          </a:p>
          <a:p>
            <a:pPr marL="228600" indent="-228600">
              <a:buAutoNum type="arabicParenR"/>
            </a:pPr>
            <a:r>
              <a:rPr lang="en-AU" baseline="0" dirty="0"/>
              <a:t>the Lifesaver – you can’t save a drowning person if they don’t know how to swim</a:t>
            </a:r>
          </a:p>
          <a:p>
            <a:pPr marL="228600" indent="-228600">
              <a:buAutoNum type="arabicParenR"/>
            </a:pPr>
            <a:r>
              <a:rPr lang="en-AU" baseline="0" dirty="0"/>
              <a:t>Self as an instrument – we need to keep ourselves ‘well tuned’ so we can help others</a:t>
            </a:r>
          </a:p>
          <a:p>
            <a:pPr marL="228600" indent="-228600">
              <a:buAutoNum type="arabicParenR"/>
            </a:pPr>
            <a:endParaRPr lang="en-AU" baseline="0" dirty="0"/>
          </a:p>
          <a:p>
            <a:r>
              <a:rPr lang="en-AU" baseline="0" dirty="0"/>
              <a:t>The difference between the 2 trajectories is how REACTIVE vs PROACTIVE you are in addressing the stresses of your work and ability to achieve work-life balance.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963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 cost of being caring , empathic, compassionate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Talk</a:t>
            </a:r>
            <a:r>
              <a:rPr lang="en-AU" baseline="0" dirty="0"/>
              <a:t> to the hand! – I don’t care</a:t>
            </a:r>
          </a:p>
          <a:p>
            <a:endParaRPr lang="en-AU" baseline="0" dirty="0"/>
          </a:p>
          <a:p>
            <a:r>
              <a:rPr lang="en-AU" baseline="0" dirty="0"/>
              <a:t>The saturated sponge can not absorb any more liquid – the helper can’t feel compassion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257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Lombardo &amp; Eyre,</a:t>
            </a:r>
            <a:r>
              <a:rPr lang="en-AU" baseline="0" dirty="0"/>
              <a:t> 2011 (compassion fatigue in nurses)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F866D-539E-4AE9-8248-C74DE0EC1F4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929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EF-0669-4F2D-BC91-816D52AE3476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7ADF-0D59-4063-8731-3581EDADB8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102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EF-0669-4F2D-BC91-816D52AE3476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7ADF-0D59-4063-8731-3581EDADB8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47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EF-0669-4F2D-BC91-816D52AE3476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7ADF-0D59-4063-8731-3581EDADB8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6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EF-0669-4F2D-BC91-816D52AE3476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7ADF-0D59-4063-8731-3581EDADB8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23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EF-0669-4F2D-BC91-816D52AE3476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7ADF-0D59-4063-8731-3581EDADB8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759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EF-0669-4F2D-BC91-816D52AE3476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7ADF-0D59-4063-8731-3581EDADB8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05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EF-0669-4F2D-BC91-816D52AE3476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7ADF-0D59-4063-8731-3581EDADB8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291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EF-0669-4F2D-BC91-816D52AE3476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7ADF-0D59-4063-8731-3581EDADB8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20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EF-0669-4F2D-BC91-816D52AE3476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7ADF-0D59-4063-8731-3581EDADB8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30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EF-0669-4F2D-BC91-816D52AE3476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7ADF-0D59-4063-8731-3581EDADB8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52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6EF-0669-4F2D-BC91-816D52AE3476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7ADF-0D59-4063-8731-3581EDADB8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90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2C6EF-0669-4F2D-BC91-816D52AE3476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7ADF-0D59-4063-8731-3581EDADB8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0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ychology.org.au/Assets/Files/StressTipSheet.pdf" TargetMode="External"/><Relationship Id="rId13" Type="http://schemas.openxmlformats.org/officeDocument/2006/relationships/hyperlink" Target="http://socialwork.buffalo.edu/resources/self-care-starter-kit.html" TargetMode="External"/><Relationship Id="rId3" Type="http://schemas.openxmlformats.org/officeDocument/2006/relationships/hyperlink" Target="http://www.proqol.org/uploads/ProQOL_5_English_Self-Score_3-2012.pdf" TargetMode="External"/><Relationship Id="rId7" Type="http://schemas.openxmlformats.org/officeDocument/2006/relationships/hyperlink" Target="https://socialwork.buffalo.edu/content/dam/socialwork/home/self-care-kit/exercises/21-ways-to-reduce-stress.pdf" TargetMode="External"/><Relationship Id="rId12" Type="http://schemas.openxmlformats.org/officeDocument/2006/relationships/hyperlink" Target="https://www.headsup.org.au/news/2015/11/16/go-home-on-time-day-throws-spotlight-on-work-life-balance" TargetMode="External"/><Relationship Id="rId2" Type="http://schemas.openxmlformats.org/officeDocument/2006/relationships/hyperlink" Target="https://inspire.au1.qualtrics.com/SE/?SID=SV_8vN4sBPKXhoVpv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ocialwork.buffalo.edu/content/dam/socialwork/home/self-care-kit/exercises/simple-ways-to-relieve-stress.pdf" TargetMode="External"/><Relationship Id="rId11" Type="http://schemas.openxmlformats.org/officeDocument/2006/relationships/hyperlink" Target="http://www.gohomeontimeday.org.au/" TargetMode="External"/><Relationship Id="rId5" Type="http://schemas.openxmlformats.org/officeDocument/2006/relationships/hyperlink" Target="http://au.professionals.reachout.com/developing-a-self-care-plan" TargetMode="External"/><Relationship Id="rId15" Type="http://schemas.openxmlformats.org/officeDocument/2006/relationships/image" Target="../media/image35.png"/><Relationship Id="rId10" Type="http://schemas.openxmlformats.org/officeDocument/2006/relationships/hyperlink" Target="https://www.headsup.org.au/" TargetMode="External"/><Relationship Id="rId4" Type="http://schemas.openxmlformats.org/officeDocument/2006/relationships/hyperlink" Target="https://www.mindtools.com/pages/article/newTCS_08.htm" TargetMode="External"/><Relationship Id="rId9" Type="http://schemas.openxmlformats.org/officeDocument/2006/relationships/hyperlink" Target="https://www.psychology.org.au/Assets/Files/2014-NPW-Healthy-Lifestyle-A4.pdf" TargetMode="External"/><Relationship Id="rId14" Type="http://schemas.openxmlformats.org/officeDocument/2006/relationships/hyperlink" Target="http://smilingmind.com.a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40" cy="6879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49" y="685801"/>
            <a:ext cx="9204251" cy="1523999"/>
          </a:xfrm>
        </p:spPr>
        <p:txBody>
          <a:bodyPr/>
          <a:lstStyle/>
          <a:p>
            <a:r>
              <a:rPr lang="en-AU" dirty="0"/>
              <a:t>Self-care for Student Support Staff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848600" cy="4343400"/>
          </a:xfrm>
        </p:spPr>
        <p:txBody>
          <a:bodyPr>
            <a:normAutofit/>
          </a:bodyPr>
          <a:lstStyle/>
          <a:p>
            <a:pPr algn="l"/>
            <a:r>
              <a:rPr lang="en-AU" sz="2400" b="1" dirty="0">
                <a:solidFill>
                  <a:schemeClr val="tx1"/>
                </a:solidFill>
              </a:rPr>
              <a:t>Dr Megan Brownlie</a:t>
            </a:r>
          </a:p>
          <a:p>
            <a:pPr algn="l"/>
            <a:r>
              <a:rPr lang="en-AU" sz="2400" b="1" dirty="0">
                <a:solidFill>
                  <a:schemeClr val="tx1"/>
                </a:solidFill>
              </a:rPr>
              <a:t>Psychologist, Monash College</a:t>
            </a:r>
          </a:p>
          <a:p>
            <a:pPr algn="l"/>
            <a:r>
              <a:rPr lang="en-AU" sz="2400" b="1" dirty="0">
                <a:solidFill>
                  <a:schemeClr val="tx1"/>
                </a:solidFill>
              </a:rPr>
              <a:t>ISANA Vic/</a:t>
            </a:r>
            <a:r>
              <a:rPr lang="en-AU" sz="2400" b="1" dirty="0" err="1">
                <a:solidFill>
                  <a:schemeClr val="tx1"/>
                </a:solidFill>
              </a:rPr>
              <a:t>Tas</a:t>
            </a:r>
            <a:r>
              <a:rPr lang="en-AU" sz="2400" b="1" dirty="0">
                <a:solidFill>
                  <a:schemeClr val="tx1"/>
                </a:solidFill>
              </a:rPr>
              <a:t> Conference</a:t>
            </a:r>
          </a:p>
          <a:p>
            <a:pPr algn="l"/>
            <a:r>
              <a:rPr lang="en-AU" sz="2400" b="1" dirty="0">
                <a:solidFill>
                  <a:schemeClr val="tx1"/>
                </a:solidFill>
              </a:rPr>
              <a:t>9</a:t>
            </a:r>
            <a:r>
              <a:rPr lang="en-AU" sz="2400" b="1" baseline="30000" dirty="0">
                <a:solidFill>
                  <a:schemeClr val="tx1"/>
                </a:solidFill>
              </a:rPr>
              <a:t>th</a:t>
            </a:r>
            <a:r>
              <a:rPr lang="en-AU" sz="2400" b="1" dirty="0">
                <a:solidFill>
                  <a:schemeClr val="tx1"/>
                </a:solidFill>
              </a:rPr>
              <a:t> September 2016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478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/>
          </a:bodyPr>
          <a:lstStyle/>
          <a:p>
            <a:r>
              <a:rPr lang="en-AU" dirty="0"/>
              <a:t>Compassion Fatigue Symptoms</a:t>
            </a:r>
            <a:br>
              <a:rPr lang="en-AU" dirty="0"/>
            </a:br>
            <a:r>
              <a:rPr lang="en-AU" sz="2200" dirty="0"/>
              <a:t>Lombardo &amp; Eyre (2011)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583935"/>
              </p:ext>
            </p:extLst>
          </p:nvPr>
        </p:nvGraphicFramePr>
        <p:xfrm>
          <a:off x="152400" y="1600200"/>
          <a:ext cx="8915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546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Professional Burnout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628"/>
            <a:ext cx="9144793" cy="19813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Disengagement and withdrawal responses</a:t>
            </a:r>
          </a:p>
          <a:p>
            <a:r>
              <a:rPr lang="en-AU" dirty="0"/>
              <a:t>Results from chronic neglect, self-sacrifice </a:t>
            </a:r>
          </a:p>
          <a:p>
            <a:pPr lvl="1"/>
            <a:r>
              <a:rPr lang="en-AU" dirty="0"/>
              <a:t>Emotional exhaustion</a:t>
            </a:r>
          </a:p>
          <a:p>
            <a:pPr lvl="1"/>
            <a:r>
              <a:rPr lang="en-AU" dirty="0"/>
              <a:t>Depersonalisation (reduced empathy)</a:t>
            </a:r>
          </a:p>
          <a:p>
            <a:pPr lvl="1"/>
            <a:r>
              <a:rPr lang="en-AU" dirty="0"/>
              <a:t>Reduced sense of accomplishment</a:t>
            </a:r>
          </a:p>
          <a:p>
            <a:r>
              <a:rPr lang="en-AU" dirty="0"/>
              <a:t>Losing your passion, vision and purpose</a:t>
            </a:r>
          </a:p>
        </p:txBody>
      </p:sp>
    </p:spTree>
    <p:extLst>
      <p:ext uri="{BB962C8B-B14F-4D97-AF65-F5344CB8AC3E}">
        <p14:creationId xmlns:p14="http://schemas.microsoft.com/office/powerpoint/2010/main" val="205998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Causes of Professional Burnout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AU" dirty="0"/>
              <a:t>Excessive workload</a:t>
            </a:r>
          </a:p>
          <a:p>
            <a:pPr marL="285750" indent="-285750"/>
            <a:r>
              <a:rPr lang="en-AU" dirty="0"/>
              <a:t>Little control/autonomy in role</a:t>
            </a:r>
          </a:p>
          <a:p>
            <a:pPr marL="285750" indent="-285750"/>
            <a:r>
              <a:rPr lang="en-AU" dirty="0"/>
              <a:t>Failure to maintain boundaries with others</a:t>
            </a:r>
          </a:p>
          <a:p>
            <a:pPr marL="285750" indent="-285750"/>
            <a:r>
              <a:rPr lang="en-AU" dirty="0"/>
              <a:t>Perfectionism (personality)</a:t>
            </a:r>
          </a:p>
          <a:p>
            <a:pPr marL="285750" indent="-285750"/>
            <a:r>
              <a:rPr lang="en-AU" dirty="0"/>
              <a:t>Poor self-care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09" y="4876628"/>
            <a:ext cx="9144793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0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AU" dirty="0"/>
              <a:t>Multi-dimensional Self-Care Model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858324"/>
              </p:ext>
            </p:extLst>
          </p:nvPr>
        </p:nvGraphicFramePr>
        <p:xfrm>
          <a:off x="685800" y="12192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3413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AU" dirty="0"/>
              <a:t>Multi-dimensional self-care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8" y="5105400"/>
            <a:ext cx="9144793" cy="17153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AU" dirty="0"/>
              <a:t>Body: </a:t>
            </a:r>
            <a:r>
              <a:rPr lang="en-AU" sz="2800" dirty="0"/>
              <a:t>diet, exercise, sleep, GP visits</a:t>
            </a:r>
          </a:p>
          <a:p>
            <a:r>
              <a:rPr lang="en-AU" dirty="0"/>
              <a:t>Emotional: </a:t>
            </a:r>
            <a:r>
              <a:rPr lang="en-AU" sz="2800" dirty="0"/>
              <a:t>expression, debriefing incidents, activity that bring joy or energises</a:t>
            </a:r>
          </a:p>
          <a:p>
            <a:r>
              <a:rPr lang="en-AU" dirty="0"/>
              <a:t>Mind: </a:t>
            </a:r>
            <a:r>
              <a:rPr lang="en-AU" sz="2800" dirty="0"/>
              <a:t>stress management, personal development, mastering new skills</a:t>
            </a:r>
          </a:p>
          <a:p>
            <a:r>
              <a:rPr lang="en-AU" dirty="0"/>
              <a:t>Relationships: </a:t>
            </a:r>
            <a:r>
              <a:rPr lang="en-AU" sz="2800" dirty="0"/>
              <a:t>friends, family, clubs, professional organisations, networking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066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AU" dirty="0"/>
              <a:t>Multi-dimensional self-care (2)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4876"/>
            <a:ext cx="9144793" cy="17131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AU" dirty="0"/>
              <a:t>Work</a:t>
            </a:r>
          </a:p>
          <a:p>
            <a:pPr lvl="1"/>
            <a:r>
              <a:rPr lang="en-AU" dirty="0"/>
              <a:t>Manageable workload</a:t>
            </a:r>
          </a:p>
          <a:p>
            <a:pPr lvl="1"/>
            <a:r>
              <a:rPr lang="en-AU" dirty="0"/>
              <a:t>Support from peers, supervisors, managers</a:t>
            </a:r>
          </a:p>
          <a:p>
            <a:pPr lvl="1"/>
            <a:r>
              <a:rPr lang="en-AU" dirty="0"/>
              <a:t>Breaks from work</a:t>
            </a:r>
          </a:p>
          <a:p>
            <a:pPr lvl="1"/>
            <a:r>
              <a:rPr lang="en-AU" dirty="0"/>
              <a:t>Meaningful, satisfying tasks</a:t>
            </a:r>
          </a:p>
          <a:p>
            <a:pPr lvl="1"/>
            <a:r>
              <a:rPr lang="en-AU" dirty="0"/>
              <a:t>Professional development</a:t>
            </a:r>
          </a:p>
          <a:p>
            <a:r>
              <a:rPr lang="en-AU" dirty="0"/>
              <a:t> Spiritual: meaning in life</a:t>
            </a:r>
          </a:p>
          <a:p>
            <a:pPr lvl="1"/>
            <a:r>
              <a:rPr lang="en-AU" dirty="0"/>
              <a:t>Religious, nature, environment</a:t>
            </a:r>
          </a:p>
          <a:p>
            <a:pPr lvl="1"/>
            <a:r>
              <a:rPr lang="en-AU" dirty="0"/>
              <a:t>Helping, volunteerism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796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1920"/>
            <a:ext cx="9144000" cy="1466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0"/>
            <a:ext cx="6593144" cy="5391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304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Assess self-care practice</a:t>
            </a:r>
          </a:p>
        </p:txBody>
      </p:sp>
    </p:spTree>
    <p:extLst>
      <p:ext uri="{BB962C8B-B14F-4D97-AF65-F5344CB8AC3E}">
        <p14:creationId xmlns:p14="http://schemas.microsoft.com/office/powerpoint/2010/main" val="3442316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563562"/>
          </a:xfrm>
        </p:spPr>
        <p:txBody>
          <a:bodyPr>
            <a:noAutofit/>
          </a:bodyPr>
          <a:lstStyle/>
          <a:p>
            <a:r>
              <a:rPr lang="en-AU" sz="3200" b="1" dirty="0"/>
              <a:t>REACH OUT Self-Care Assessment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6101"/>
          <a:stretch/>
        </p:blipFill>
        <p:spPr>
          <a:xfrm>
            <a:off x="685799" y="1102899"/>
            <a:ext cx="8138083" cy="1335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939"/>
            <a:ext cx="1828800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4738"/>
          <a:stretch/>
        </p:blipFill>
        <p:spPr>
          <a:xfrm>
            <a:off x="212474" y="2590800"/>
            <a:ext cx="879242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58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487362"/>
          </a:xfrm>
        </p:spPr>
        <p:txBody>
          <a:bodyPr>
            <a:normAutofit fontScale="90000"/>
          </a:bodyPr>
          <a:lstStyle/>
          <a:p>
            <a:r>
              <a:rPr lang="en-AU" dirty="0"/>
              <a:t>Self-Care Plan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71" b="12957"/>
          <a:stretch/>
        </p:blipFill>
        <p:spPr>
          <a:xfrm>
            <a:off x="2013968" y="762000"/>
            <a:ext cx="5440724" cy="5860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44" y="3313"/>
            <a:ext cx="18288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4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AU" dirty="0"/>
            </a:br>
            <a:r>
              <a:rPr lang="en-AU" dirty="0"/>
              <a:t>Professional Quality of Life Scale  </a:t>
            </a:r>
            <a:br>
              <a:rPr lang="en-AU" dirty="0"/>
            </a:br>
            <a:r>
              <a:rPr lang="en-AU" sz="2700" dirty="0"/>
              <a:t>(</a:t>
            </a:r>
            <a:r>
              <a:rPr lang="en-AU" sz="2700" dirty="0" err="1"/>
              <a:t>Stamm</a:t>
            </a:r>
            <a:r>
              <a:rPr lang="en-AU" sz="2700" dirty="0"/>
              <a:t>, 2009)</a:t>
            </a:r>
            <a:br>
              <a:rPr lang="en-AU" dirty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113" y="1417638"/>
            <a:ext cx="8590488" cy="47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6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48600" cy="641350"/>
          </a:xfrm>
        </p:spPr>
        <p:txBody>
          <a:bodyPr>
            <a:normAutofit fontScale="90000"/>
          </a:bodyPr>
          <a:lstStyle/>
          <a:p>
            <a:r>
              <a:rPr lang="en-AU" sz="4000" dirty="0"/>
              <a:t>Agenda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68" b="11864"/>
          <a:stretch/>
        </p:blipFill>
        <p:spPr>
          <a:xfrm>
            <a:off x="0" y="5016499"/>
            <a:ext cx="9144000" cy="18308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8077200" cy="3657599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What is self-care?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Common traps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Work-life balance in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Consequences of poor self-care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Model of self-care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Self-care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Strategies for self-care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/>
              <a:t>Macro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/>
              <a:t>Micro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/>
              <a:t>M</a:t>
            </a:r>
            <a:r>
              <a:rPr lang="en-AU" sz="2400" dirty="0">
                <a:sym typeface="Wingdings" panose="05000000000000000000" pitchFamily="2" charset="2"/>
              </a:rPr>
              <a:t>indfulness</a:t>
            </a:r>
            <a:endParaRPr lang="en-AU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2900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AU" sz="3600" dirty="0"/>
              <a:t>MindTools Burnout Assessment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990600"/>
            <a:ext cx="74105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81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4600" y="2895599"/>
            <a:ext cx="4286146" cy="1371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800" dirty="0"/>
              <a:t>Macro Self- care</a:t>
            </a:r>
          </a:p>
          <a:p>
            <a:pPr marL="0" indent="0" algn="ctr">
              <a:buNone/>
            </a:pPr>
            <a:r>
              <a:rPr lang="en-AU" sz="2400" dirty="0"/>
              <a:t>Bush (2015)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7" r="5426"/>
          <a:stretch/>
        </p:blipFill>
        <p:spPr>
          <a:xfrm>
            <a:off x="7010400" y="4724400"/>
            <a:ext cx="21336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r="10000"/>
          <a:stretch/>
        </p:blipFill>
        <p:spPr>
          <a:xfrm>
            <a:off x="4512925" y="4741216"/>
            <a:ext cx="2287821" cy="2107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19559" r="44643"/>
          <a:stretch/>
        </p:blipFill>
        <p:spPr>
          <a:xfrm>
            <a:off x="-1" y="4793496"/>
            <a:ext cx="2108195" cy="2064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6" r="1758"/>
          <a:stretch/>
        </p:blipFill>
        <p:spPr>
          <a:xfrm>
            <a:off x="2153258" y="4846231"/>
            <a:ext cx="2180887" cy="1985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8" t="18140" r="14008" b="38889"/>
          <a:stretch/>
        </p:blipFill>
        <p:spPr>
          <a:xfrm>
            <a:off x="6938130" y="2327644"/>
            <a:ext cx="2228402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t="10212" r="19081"/>
          <a:stretch/>
        </p:blipFill>
        <p:spPr>
          <a:xfrm>
            <a:off x="6911668" y="-8050"/>
            <a:ext cx="2254864" cy="2217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5506" r="22500" b="20732"/>
          <a:stretch/>
        </p:blipFill>
        <p:spPr>
          <a:xfrm>
            <a:off x="0" y="13215"/>
            <a:ext cx="2148320" cy="21821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r="46599"/>
          <a:stretch/>
        </p:blipFill>
        <p:spPr>
          <a:xfrm>
            <a:off x="-14177" y="2327644"/>
            <a:ext cx="2122371" cy="2101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4" t="14815" r="13116" b="5181"/>
          <a:stretch/>
        </p:blipFill>
        <p:spPr>
          <a:xfrm>
            <a:off x="2327100" y="13215"/>
            <a:ext cx="2185825" cy="2057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1704" y="51605"/>
            <a:ext cx="2286551" cy="208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19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Micro Self-Care </a:t>
            </a:r>
            <a:br>
              <a:rPr lang="en-AU" sz="1800" dirty="0"/>
            </a:br>
            <a:r>
              <a:rPr lang="en-AU" sz="2000" dirty="0"/>
              <a:t>(Bush 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Bite-sized self-care strategies to weave throughout the working day to:</a:t>
            </a:r>
          </a:p>
          <a:p>
            <a:pPr lvl="1"/>
            <a:r>
              <a:rPr lang="en-AU" dirty="0"/>
              <a:t>Revive, energise, refresh </a:t>
            </a:r>
          </a:p>
          <a:p>
            <a:pPr lvl="1"/>
            <a:r>
              <a:rPr lang="en-AU" dirty="0"/>
              <a:t>Ground, centre  </a:t>
            </a:r>
          </a:p>
          <a:p>
            <a:pPr lvl="1"/>
            <a:r>
              <a:rPr lang="en-AU" dirty="0"/>
              <a:t>Be present, attuned, body-mind awareness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4876628"/>
            <a:ext cx="9144793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5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5334000"/>
            <a:ext cx="9144793" cy="1524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AU" dirty="0"/>
              <a:t>Mindful cuppa (to relax, rejuvenate)</a:t>
            </a:r>
          </a:p>
          <a:p>
            <a:pPr lvl="2"/>
            <a:r>
              <a:rPr lang="en-AU" dirty="0"/>
              <a:t>Using all 5 senses</a:t>
            </a:r>
          </a:p>
          <a:p>
            <a:pPr marL="914400" lvl="2" indent="0">
              <a:buNone/>
            </a:pPr>
            <a:endParaRPr lang="en-AU" dirty="0"/>
          </a:p>
          <a:p>
            <a:r>
              <a:rPr lang="en-AU" dirty="0"/>
              <a:t>Swinging shirt sleeves (to energise, shift awareness away from internal experience)</a:t>
            </a:r>
          </a:p>
          <a:p>
            <a:pPr lvl="2"/>
            <a:r>
              <a:rPr lang="en-AU" dirty="0"/>
              <a:t>Stand up, swing body, let arms fly loose</a:t>
            </a:r>
          </a:p>
          <a:p>
            <a:pPr marL="914400" lvl="2" indent="0">
              <a:buNone/>
            </a:pPr>
            <a:endParaRPr lang="en-AU" dirty="0"/>
          </a:p>
          <a:p>
            <a:r>
              <a:rPr lang="en-AU" dirty="0"/>
              <a:t>Work Gratitude (to counter negativity bias)</a:t>
            </a:r>
          </a:p>
          <a:p>
            <a:pPr lvl="1"/>
            <a:r>
              <a:rPr lang="en-AU" dirty="0"/>
              <a:t>List 3 things you did well today</a:t>
            </a:r>
          </a:p>
          <a:p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AU" dirty="0"/>
              <a:t>Micro-Strategies at Work</a:t>
            </a:r>
            <a:br>
              <a:rPr lang="en-AU" dirty="0"/>
            </a:br>
            <a:r>
              <a:rPr lang="en-AU" sz="2700" dirty="0"/>
              <a:t>(Bush 2015)</a:t>
            </a:r>
          </a:p>
        </p:txBody>
      </p:sp>
    </p:spTree>
    <p:extLst>
      <p:ext uri="{BB962C8B-B14F-4D97-AF65-F5344CB8AC3E}">
        <p14:creationId xmlns:p14="http://schemas.microsoft.com/office/powerpoint/2010/main" val="3110885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Mindfulness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Focussed awareness</a:t>
            </a:r>
          </a:p>
          <a:p>
            <a:r>
              <a:rPr lang="en-AU" dirty="0"/>
              <a:t>Being present, in the moment</a:t>
            </a:r>
          </a:p>
          <a:p>
            <a:r>
              <a:rPr lang="en-AU" dirty="0"/>
              <a:t>Regular practice (macro)</a:t>
            </a:r>
          </a:p>
          <a:p>
            <a:r>
              <a:rPr lang="en-AU" dirty="0"/>
              <a:t>Brief exercises at work (micro)</a:t>
            </a:r>
          </a:p>
          <a:p>
            <a:pPr lvl="1"/>
            <a:r>
              <a:rPr lang="en-AU" dirty="0"/>
              <a:t>Belly-as-balloon breathing</a:t>
            </a:r>
          </a:p>
          <a:p>
            <a:pPr lvl="1"/>
            <a:r>
              <a:rPr lang="en-AU" dirty="0"/>
              <a:t>Feet on the floor</a:t>
            </a:r>
          </a:p>
          <a:p>
            <a:pPr lvl="1"/>
            <a:r>
              <a:rPr lang="en-AU" dirty="0"/>
              <a:t>Body scan</a:t>
            </a:r>
          </a:p>
          <a:p>
            <a:pPr lvl="1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3724"/>
            <a:ext cx="914479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56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Self-care needs to be:</a:t>
            </a:r>
          </a:p>
          <a:p>
            <a:pPr lvl="1"/>
            <a:r>
              <a:rPr lang="en-AU" dirty="0"/>
              <a:t>Proactive and preventative (not reactive)</a:t>
            </a:r>
          </a:p>
          <a:p>
            <a:pPr lvl="1"/>
            <a:r>
              <a:rPr lang="en-AU" dirty="0"/>
              <a:t>Focussed on well-being</a:t>
            </a:r>
          </a:p>
          <a:p>
            <a:pPr lvl="1"/>
            <a:r>
              <a:rPr lang="en-AU" dirty="0"/>
              <a:t>Practiced at Macro and Micro levels</a:t>
            </a:r>
          </a:p>
          <a:p>
            <a:pPr marL="457200" lvl="1" indent="0">
              <a:buNone/>
            </a:pPr>
            <a:br>
              <a:rPr lang="en-AU" dirty="0"/>
            </a:b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3724"/>
            <a:ext cx="914479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5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err="1"/>
              <a:t>Figley</a:t>
            </a:r>
            <a:r>
              <a:rPr lang="en-AU" sz="2000" dirty="0"/>
              <a:t>, C.R. (1995). </a:t>
            </a:r>
            <a:r>
              <a:rPr lang="en-AU" sz="2000" i="1" dirty="0"/>
              <a:t>Compassion fatigue: Coping with secondary traumatic stress disorder in those who treat the traumatized. </a:t>
            </a:r>
            <a:r>
              <a:rPr lang="en-AU" sz="2000" dirty="0"/>
              <a:t>New York: Brunner-Mazel.</a:t>
            </a:r>
          </a:p>
          <a:p>
            <a:r>
              <a:rPr lang="en-AU" sz="2000" dirty="0"/>
              <a:t>Lombardo, B., Eyre, C., (Jan 31, 2011) "Compassion Fatigue: A Nurse’s Primer" </a:t>
            </a:r>
            <a:r>
              <a:rPr lang="en-AU" sz="2000" i="1" dirty="0"/>
              <a:t>OJIN: The Online Journal of Issues in Nursing</a:t>
            </a:r>
            <a:r>
              <a:rPr lang="en-AU" sz="2000" dirty="0"/>
              <a:t> Vol. 16, No. 1, Manuscript 3.</a:t>
            </a:r>
          </a:p>
          <a:p>
            <a:r>
              <a:rPr lang="en-AU" sz="2000" dirty="0"/>
              <a:t>Bush, A. D. (2015). Simple self-care for therapists. New York, Norton &amp; Company.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628"/>
            <a:ext cx="9144793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30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286000"/>
            <a:ext cx="8534400" cy="4343400"/>
          </a:xfrm>
        </p:spPr>
        <p:txBody>
          <a:bodyPr>
            <a:normAutofit fontScale="25000" lnSpcReduction="20000"/>
          </a:bodyPr>
          <a:lstStyle/>
          <a:p>
            <a:r>
              <a:rPr lang="en-AU" sz="5600" dirty="0"/>
              <a:t>Assess Self-Care (</a:t>
            </a:r>
            <a:r>
              <a:rPr lang="en-AU" sz="5600" dirty="0" err="1"/>
              <a:t>ReachOUT</a:t>
            </a:r>
            <a:r>
              <a:rPr lang="en-AU" sz="5600" dirty="0"/>
              <a:t>) </a:t>
            </a:r>
            <a:r>
              <a:rPr lang="en-AU" sz="5600" dirty="0">
                <a:hlinkClick r:id="rId2"/>
              </a:rPr>
              <a:t>https://inspire.au1.qualtrics.com/SE/?SID=SV_8vN4sBPKXhoVpv7</a:t>
            </a:r>
            <a:endParaRPr lang="en-AU" sz="5600" dirty="0"/>
          </a:p>
          <a:p>
            <a:r>
              <a:rPr lang="en-AU" sz="5600" dirty="0"/>
              <a:t>Assess Compassion Fatigue. Professional Quality of Life Scale, </a:t>
            </a:r>
            <a:r>
              <a:rPr lang="en-AU" sz="5600" dirty="0" err="1"/>
              <a:t>Stamm</a:t>
            </a:r>
            <a:r>
              <a:rPr lang="en-AU" sz="5600" dirty="0"/>
              <a:t>, 2012 </a:t>
            </a:r>
            <a:r>
              <a:rPr lang="en-AU" sz="5600" dirty="0">
                <a:hlinkClick r:id="rId3"/>
              </a:rPr>
              <a:t>http://www.proqol.org/uploads/ProQOL_5_English_Self-Score_3-2012.pdf</a:t>
            </a:r>
            <a:endParaRPr lang="en-AU" sz="5600" dirty="0"/>
          </a:p>
          <a:p>
            <a:r>
              <a:rPr lang="en-AU" sz="5600" dirty="0"/>
              <a:t>Assess Burnout (MindTools) </a:t>
            </a:r>
            <a:r>
              <a:rPr lang="en-AU" sz="5600" dirty="0">
                <a:hlinkClick r:id="rId4"/>
              </a:rPr>
              <a:t>https://www.mindtools.com/pages/article/newTCS_08.htm</a:t>
            </a:r>
            <a:endParaRPr lang="en-AU" sz="5600" dirty="0"/>
          </a:p>
          <a:p>
            <a:r>
              <a:rPr lang="en-AU" sz="5600" dirty="0"/>
              <a:t>Develop Self-Care Plan (</a:t>
            </a:r>
            <a:r>
              <a:rPr lang="en-AU" sz="5600" dirty="0" err="1"/>
              <a:t>ReachOUT</a:t>
            </a:r>
            <a:r>
              <a:rPr lang="en-AU" sz="5600" dirty="0"/>
              <a:t>) </a:t>
            </a:r>
            <a:r>
              <a:rPr lang="en-AU" sz="5600" dirty="0">
                <a:hlinkClick r:id="rId5"/>
              </a:rPr>
              <a:t>http://au.professionals.reachout.com/developing-a-self-care-plan</a:t>
            </a:r>
            <a:endParaRPr lang="en-AU" sz="5600" dirty="0"/>
          </a:p>
          <a:p>
            <a:r>
              <a:rPr lang="en-AU" sz="5600" dirty="0"/>
              <a:t>Simple ways to relieve stress </a:t>
            </a:r>
            <a:r>
              <a:rPr lang="en-AU" sz="5600" dirty="0">
                <a:hlinkClick r:id="rId6"/>
              </a:rPr>
              <a:t>https://socialwork.buffalo.edu/content/dam/socialwork/home/self-care-kit/exercises/simple-ways-to-relieve-stress.pdf</a:t>
            </a:r>
            <a:endParaRPr lang="en-AU" sz="5600" dirty="0"/>
          </a:p>
          <a:p>
            <a:r>
              <a:rPr lang="en-AU" sz="5600" dirty="0"/>
              <a:t>21 ways to reduce stress during the workday </a:t>
            </a:r>
            <a:r>
              <a:rPr lang="en-AU" sz="5600" dirty="0">
                <a:hlinkClick r:id="rId7"/>
              </a:rPr>
              <a:t>https://socialwork.buffalo.edu/content/dam/socialwork/home/self-care-kit/exercises/21-ways-to-reduce-stress.pdf</a:t>
            </a:r>
            <a:endParaRPr lang="en-AU" sz="5600" dirty="0"/>
          </a:p>
          <a:p>
            <a:r>
              <a:rPr lang="en-AU" sz="5600" dirty="0"/>
              <a:t>Understanding  and Managing Stress (Australian Psychological Society) </a:t>
            </a:r>
            <a:r>
              <a:rPr lang="en-AU" sz="5600" dirty="0">
                <a:hlinkClick r:id="rId8"/>
              </a:rPr>
              <a:t>https://www.psychology.org.au/Assets/Files/StressTipSheet.pdf</a:t>
            </a:r>
            <a:endParaRPr lang="en-AU" sz="5600" dirty="0"/>
          </a:p>
          <a:p>
            <a:r>
              <a:rPr lang="en-AU" sz="5600" dirty="0"/>
              <a:t>How to make healthy Lifestyle Changes  (Australian Psychological Society) </a:t>
            </a:r>
            <a:r>
              <a:rPr lang="en-AU" sz="5600" dirty="0">
                <a:hlinkClick r:id="rId9"/>
              </a:rPr>
              <a:t>https://www.psychology.org.au/Assets/Files/2014-NPW-Healthy-Lifestyle-A4.pdf</a:t>
            </a:r>
            <a:endParaRPr lang="en-AU" sz="5600" dirty="0"/>
          </a:p>
          <a:p>
            <a:r>
              <a:rPr lang="en-AU" sz="5600" dirty="0"/>
              <a:t>Taking care of mental health in the workplace (Heads Up) </a:t>
            </a:r>
            <a:r>
              <a:rPr lang="en-AU" sz="5600" dirty="0">
                <a:hlinkClick r:id="rId10"/>
              </a:rPr>
              <a:t>https://www.headsup.org.au/</a:t>
            </a:r>
            <a:r>
              <a:rPr lang="en-AU" sz="5600" dirty="0"/>
              <a:t> </a:t>
            </a:r>
          </a:p>
          <a:p>
            <a:r>
              <a:rPr lang="en-AU" sz="5600" dirty="0"/>
              <a:t>Assess unpaid work and its costs to your wellbeing </a:t>
            </a:r>
            <a:r>
              <a:rPr lang="en-AU" sz="5600" dirty="0">
                <a:hlinkClick r:id="rId11"/>
              </a:rPr>
              <a:t>http://www.gohomeontimeday.org.au/</a:t>
            </a:r>
            <a:endParaRPr lang="en-AU" sz="5600" dirty="0"/>
          </a:p>
          <a:p>
            <a:r>
              <a:rPr lang="en-AU" sz="5600" dirty="0"/>
              <a:t>Tips for breaking the habit of working late - </a:t>
            </a:r>
            <a:r>
              <a:rPr lang="en-AU" sz="5600" dirty="0">
                <a:hlinkClick r:id="rId12"/>
              </a:rPr>
              <a:t>https://www.headsup.org.au/news/2015/11/16/go-home-on-time-day-throws-spotlight-on-work-life-balance</a:t>
            </a:r>
            <a:endParaRPr lang="en-AU" sz="5600" dirty="0"/>
          </a:p>
          <a:p>
            <a:r>
              <a:rPr lang="en-AU" sz="5600" dirty="0"/>
              <a:t>Comprehensive website for self-care (University of Buffalo, School of Social Work) </a:t>
            </a:r>
            <a:r>
              <a:rPr lang="en-AU" sz="5600" dirty="0">
                <a:hlinkClick r:id="rId13"/>
              </a:rPr>
              <a:t>http://socialwork.buffalo.edu/resources/self-care-starter-kit.html</a:t>
            </a:r>
            <a:endParaRPr lang="en-AU" sz="5600" dirty="0"/>
          </a:p>
          <a:p>
            <a:r>
              <a:rPr lang="en-AU" sz="5600" dirty="0"/>
              <a:t>Mindfulness website: </a:t>
            </a:r>
            <a:r>
              <a:rPr lang="en-AU" sz="5600" dirty="0">
                <a:hlinkClick r:id="rId14"/>
              </a:rPr>
              <a:t>http://smilingmind.com.au/</a:t>
            </a:r>
            <a:endParaRPr lang="en-AU" sz="5600" dirty="0"/>
          </a:p>
          <a:p>
            <a:pPr marL="0" indent="0">
              <a:buNone/>
            </a:pPr>
            <a:endParaRPr lang="en-AU" sz="5600" dirty="0"/>
          </a:p>
          <a:p>
            <a:pPr marL="0" indent="0">
              <a:buNone/>
            </a:pPr>
            <a:endParaRPr lang="en-AU" sz="5600" dirty="0"/>
          </a:p>
          <a:p>
            <a:endParaRPr lang="en-AU" sz="1800" dirty="0"/>
          </a:p>
          <a:p>
            <a:pPr marL="0" indent="0">
              <a:buNone/>
            </a:pPr>
            <a:r>
              <a:rPr lang="en-AU" sz="1900" dirty="0"/>
              <a:t> </a:t>
            </a:r>
          </a:p>
          <a:p>
            <a:endParaRPr lang="en-AU" sz="1900" dirty="0"/>
          </a:p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38400" y="144231"/>
            <a:ext cx="4419600" cy="2008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1524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Tools for Self-Care </a:t>
            </a:r>
          </a:p>
        </p:txBody>
      </p:sp>
    </p:spTree>
    <p:extLst>
      <p:ext uri="{BB962C8B-B14F-4D97-AF65-F5344CB8AC3E}">
        <p14:creationId xmlns:p14="http://schemas.microsoft.com/office/powerpoint/2010/main" val="1672308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AU" dirty="0"/>
              <a:t>Putting it into practice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 b="16744"/>
          <a:stretch/>
        </p:blipFill>
        <p:spPr>
          <a:xfrm>
            <a:off x="1981200" y="990600"/>
            <a:ext cx="4507461" cy="5479723"/>
          </a:xfrm>
        </p:spPr>
      </p:pic>
      <p:sp>
        <p:nvSpPr>
          <p:cNvPr id="5" name="TextBox 4"/>
          <p:cNvSpPr txBox="1"/>
          <p:nvPr/>
        </p:nvSpPr>
        <p:spPr>
          <a:xfrm>
            <a:off x="2895600" y="2743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 commit to </a:t>
            </a:r>
            <a:r>
              <a:rPr lang="en-AU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296600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26" y="1600200"/>
            <a:ext cx="6794947" cy="4525963"/>
          </a:xfrm>
        </p:spPr>
      </p:pic>
    </p:spTree>
    <p:extLst>
      <p:ext uri="{BB962C8B-B14F-4D97-AF65-F5344CB8AC3E}">
        <p14:creationId xmlns:p14="http://schemas.microsoft.com/office/powerpoint/2010/main" val="186415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48600" cy="869950"/>
          </a:xfrm>
        </p:spPr>
        <p:txBody>
          <a:bodyPr>
            <a:normAutofit fontScale="90000"/>
          </a:bodyPr>
          <a:lstStyle/>
          <a:p>
            <a:r>
              <a:rPr lang="en-AU" sz="4000" dirty="0"/>
              <a:t>Definition: Self-care</a:t>
            </a:r>
            <a:br>
              <a:rPr lang="en-AU" sz="4000" dirty="0"/>
            </a:br>
            <a:r>
              <a:rPr lang="en-AU" dirty="0"/>
              <a:t>(Lombardo &amp; Eyre, 2011)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68" b="11864"/>
          <a:stretch/>
        </p:blipFill>
        <p:spPr>
          <a:xfrm>
            <a:off x="0" y="5105400"/>
            <a:ext cx="9144000" cy="174196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77200" cy="3289299"/>
          </a:xfrm>
        </p:spPr>
        <p:txBody>
          <a:bodyPr>
            <a:normAutofit/>
          </a:bodyPr>
          <a:lstStyle/>
          <a:p>
            <a:r>
              <a:rPr lang="en-AU" sz="3600" dirty="0"/>
              <a:t>The practices or rituals we use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600" dirty="0"/>
              <a:t>reduce 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600" dirty="0"/>
              <a:t>cope with the challenges of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600" dirty="0"/>
              <a:t>enhance subjective sense of well-being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600" dirty="0"/>
              <a:t>replenish energy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600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252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Quick quiz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3" t="46553" r="35410" b="19590"/>
          <a:stretch/>
        </p:blipFill>
        <p:spPr>
          <a:xfrm>
            <a:off x="0" y="1339817"/>
            <a:ext cx="9126279" cy="55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8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/>
              <a:t>Australian Work-Life Balance (WLB)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867400" cy="5181600"/>
          </a:xfrm>
        </p:spPr>
        <p:txBody>
          <a:bodyPr>
            <a:normAutofit/>
          </a:bodyPr>
          <a:lstStyle/>
          <a:p>
            <a:r>
              <a:rPr lang="en-AU" dirty="0"/>
              <a:t>WLB ranked most important aspect of life </a:t>
            </a:r>
            <a:r>
              <a:rPr lang="en-AU" sz="2000" dirty="0"/>
              <a:t>(OECD Better Life Index) </a:t>
            </a:r>
          </a:p>
          <a:p>
            <a:r>
              <a:rPr lang="en-AU" dirty="0"/>
              <a:t>42% WLB deteriorated over 5 years </a:t>
            </a:r>
            <a:r>
              <a:rPr lang="en-AU" sz="2000" dirty="0"/>
              <a:t>(Baker, et al., 2014)</a:t>
            </a:r>
          </a:p>
          <a:p>
            <a:r>
              <a:rPr lang="en-AU" dirty="0"/>
              <a:t>20% too busy for lunch breaks </a:t>
            </a:r>
            <a:r>
              <a:rPr lang="en-AU" sz="2000" dirty="0"/>
              <a:t>(Cameron &amp; </a:t>
            </a:r>
            <a:r>
              <a:rPr lang="en-AU" sz="2000" dirty="0" err="1"/>
              <a:t>Denniss</a:t>
            </a:r>
            <a:r>
              <a:rPr lang="en-AU" sz="2000" dirty="0"/>
              <a:t>, 2013)</a:t>
            </a:r>
            <a:r>
              <a:rPr lang="en-AU" sz="2300" dirty="0"/>
              <a:t>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969" t="1948" r="3150" b="2392"/>
          <a:stretch/>
        </p:blipFill>
        <p:spPr>
          <a:xfrm>
            <a:off x="6553201" y="1143000"/>
            <a:ext cx="25146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" y="4887261"/>
            <a:ext cx="9144793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5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AU" dirty="0"/>
              <a:t>Work-Life Balance research</a:t>
            </a:r>
            <a:br>
              <a:rPr lang="en-AU" dirty="0"/>
            </a:br>
            <a:r>
              <a:rPr lang="en-AU" sz="2700" dirty="0"/>
              <a:t>Johnson (2015), The Australian Institute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745" t="7317" r="6899" b="4879"/>
          <a:stretch/>
        </p:blipFill>
        <p:spPr>
          <a:xfrm>
            <a:off x="6172200" y="1417638"/>
            <a:ext cx="2798233" cy="2456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7" y="4876628"/>
            <a:ext cx="9144793" cy="19813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6858000" cy="3992562"/>
          </a:xfrm>
        </p:spPr>
        <p:txBody>
          <a:bodyPr>
            <a:normAutofit/>
          </a:bodyPr>
          <a:lstStyle/>
          <a:p>
            <a:r>
              <a:rPr lang="en-AU" sz="2400" dirty="0"/>
              <a:t>54% did unpaid overtime in previous week</a:t>
            </a:r>
          </a:p>
          <a:p>
            <a:r>
              <a:rPr lang="en-AU" sz="2400" dirty="0"/>
              <a:t>Almost 50% felt over-worked</a:t>
            </a:r>
          </a:p>
          <a:p>
            <a:r>
              <a:rPr lang="en-AU" sz="2400" dirty="0"/>
              <a:t>50% failed to take full annual leave</a:t>
            </a:r>
          </a:p>
          <a:p>
            <a:r>
              <a:rPr lang="en-AU" sz="2400" dirty="0"/>
              <a:t>The negative impacts of unpaid overtime</a:t>
            </a:r>
          </a:p>
          <a:p>
            <a:pPr lvl="1"/>
            <a:r>
              <a:rPr lang="en-AU" sz="2000" dirty="0"/>
              <a:t>Stress 38%</a:t>
            </a:r>
          </a:p>
          <a:p>
            <a:pPr lvl="1"/>
            <a:r>
              <a:rPr lang="en-AU" sz="2000" dirty="0"/>
              <a:t>Time for exercise 67%</a:t>
            </a:r>
          </a:p>
          <a:p>
            <a:pPr lvl="1"/>
            <a:r>
              <a:rPr lang="en-AU" sz="2000" dirty="0"/>
              <a:t>Time with friends 67% </a:t>
            </a:r>
          </a:p>
          <a:p>
            <a:pPr lvl="1"/>
            <a:r>
              <a:rPr lang="en-AU" sz="2000" dirty="0"/>
              <a:t>Time for cooking 62%</a:t>
            </a:r>
          </a:p>
          <a:p>
            <a:pPr lvl="1"/>
            <a:r>
              <a:rPr lang="en-AU" sz="2000" dirty="0"/>
              <a:t>Sleep 33%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779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Work-Life Balance - Conclusions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4876628"/>
            <a:ext cx="9144793" cy="198137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The effects of smart technology </a:t>
            </a:r>
          </a:p>
          <a:p>
            <a:pPr lvl="1"/>
            <a:r>
              <a:rPr lang="en-AU" dirty="0"/>
              <a:t> extends the working day</a:t>
            </a:r>
          </a:p>
          <a:p>
            <a:pPr lvl="1"/>
            <a:r>
              <a:rPr lang="en-AU" dirty="0"/>
              <a:t> blurs boundaries (work/home)</a:t>
            </a:r>
          </a:p>
          <a:p>
            <a:pPr lvl="1"/>
            <a:r>
              <a:rPr lang="en-AU" dirty="0"/>
              <a:t> work “bleeds” into personal life</a:t>
            </a:r>
          </a:p>
          <a:p>
            <a:pPr lvl="1"/>
            <a:r>
              <a:rPr lang="en-AU" dirty="0"/>
              <a:t> serious impacts on health &amp; well-being</a:t>
            </a:r>
          </a:p>
          <a:p>
            <a:pPr lvl="1"/>
            <a:r>
              <a:rPr lang="en-AU" sz="2800" dirty="0"/>
              <a:t> self-care is more important now than ever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455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2194"/>
          </a:xfrm>
        </p:spPr>
        <p:txBody>
          <a:bodyPr/>
          <a:lstStyle/>
          <a:p>
            <a:r>
              <a:rPr lang="en-AU" b="1" dirty="0"/>
              <a:t>The importance of Self-Care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404" y="2650957"/>
            <a:ext cx="2270924" cy="22709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73776" y="3785425"/>
            <a:ext cx="2272912" cy="22729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6809539" y="874254"/>
            <a:ext cx="2261225" cy="23340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466497" y="1574419"/>
            <a:ext cx="2211006" cy="22110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2947" y="4530683"/>
            <a:ext cx="2307817" cy="2286214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 rot="20685416">
            <a:off x="2498234" y="2971801"/>
            <a:ext cx="1008162" cy="457199"/>
          </a:xfrm>
          <a:prstGeom prst="rightArrow">
            <a:avLst>
              <a:gd name="adj1" fmla="val 453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0441" y="2041299"/>
            <a:ext cx="1042506" cy="5730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1434">
            <a:off x="2481062" y="3768804"/>
            <a:ext cx="1042506" cy="5730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446264">
            <a:off x="5693276" y="4558125"/>
            <a:ext cx="1176630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4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/>
          <a:lstStyle/>
          <a:p>
            <a:r>
              <a:rPr lang="en-AU" dirty="0"/>
              <a:t>Compassion fatigue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352800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“The combination of physical, emotional, and spiritual depletion associated with caring for people in … distress” </a:t>
            </a:r>
            <a:r>
              <a:rPr lang="en-AU" sz="1800" dirty="0"/>
              <a:t>(</a:t>
            </a:r>
            <a:r>
              <a:rPr lang="en-AU" sz="1800" dirty="0" err="1"/>
              <a:t>Figley</a:t>
            </a:r>
            <a:r>
              <a:rPr lang="en-AU" sz="1800" dirty="0"/>
              <a:t>, 1995) </a:t>
            </a:r>
          </a:p>
          <a:p>
            <a:endParaRPr lang="en-AU" sz="1800" dirty="0"/>
          </a:p>
          <a:p>
            <a:r>
              <a:rPr lang="en-AU" dirty="0"/>
              <a:t>Metaphor – the saturated sponge</a:t>
            </a:r>
          </a:p>
          <a:p>
            <a:pPr marL="457200" lvl="1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28" t="5363" r="5128" b="6129"/>
          <a:stretch/>
        </p:blipFill>
        <p:spPr>
          <a:xfrm>
            <a:off x="7162800" y="83108"/>
            <a:ext cx="1828800" cy="1724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6628"/>
            <a:ext cx="9144793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66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1462</Words>
  <Application>Microsoft Office PowerPoint</Application>
  <PresentationFormat>On-screen Show (4:3)</PresentationFormat>
  <Paragraphs>303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Self-care for Student Support Staff</vt:lpstr>
      <vt:lpstr>Agenda</vt:lpstr>
      <vt:lpstr>Definition: Self-care (Lombardo &amp; Eyre, 2011)</vt:lpstr>
      <vt:lpstr>Quick quiz</vt:lpstr>
      <vt:lpstr>Australian Work-Life Balance (WLB)  </vt:lpstr>
      <vt:lpstr>Work-Life Balance research Johnson (2015), The Australian Institute </vt:lpstr>
      <vt:lpstr>Work-Life Balance - Conclusions </vt:lpstr>
      <vt:lpstr>The importance of Self-Care</vt:lpstr>
      <vt:lpstr>Compassion fatigue </vt:lpstr>
      <vt:lpstr>Compassion Fatigue Symptoms Lombardo &amp; Eyre (2011)</vt:lpstr>
      <vt:lpstr>Professional Burnout</vt:lpstr>
      <vt:lpstr>Causes of Professional Burnout</vt:lpstr>
      <vt:lpstr>Multi-dimensional Self-Care Model</vt:lpstr>
      <vt:lpstr>Multi-dimensional self-care</vt:lpstr>
      <vt:lpstr>Multi-dimensional self-care (2)</vt:lpstr>
      <vt:lpstr>PowerPoint Presentation</vt:lpstr>
      <vt:lpstr>REACH OUT Self-Care Assessment</vt:lpstr>
      <vt:lpstr>Self-Care Plan</vt:lpstr>
      <vt:lpstr> Professional Quality of Life Scale   (Stamm, 2009) </vt:lpstr>
      <vt:lpstr>MindTools Burnout Assessment</vt:lpstr>
      <vt:lpstr>PowerPoint Presentation</vt:lpstr>
      <vt:lpstr>Micro Self-Care  (Bush 2015)</vt:lpstr>
      <vt:lpstr>Micro-Strategies at Work (Bush 2015)</vt:lpstr>
      <vt:lpstr>Mindfulness</vt:lpstr>
      <vt:lpstr>Summary</vt:lpstr>
      <vt:lpstr>References</vt:lpstr>
      <vt:lpstr>PowerPoint Presentation</vt:lpstr>
      <vt:lpstr>Putting it into practice</vt:lpstr>
      <vt:lpstr>Questions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</dc:creator>
  <cp:lastModifiedBy>ISANA</cp:lastModifiedBy>
  <cp:revision>103</cp:revision>
  <cp:lastPrinted>2016-09-03T03:46:14Z</cp:lastPrinted>
  <dcterms:created xsi:type="dcterms:W3CDTF">2016-08-20T03:10:20Z</dcterms:created>
  <dcterms:modified xsi:type="dcterms:W3CDTF">2016-09-28T02:30:51Z</dcterms:modified>
</cp:coreProperties>
</file>