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260" r:id="rId3"/>
    <p:sldId id="262" r:id="rId4"/>
    <p:sldId id="259" r:id="rId5"/>
    <p:sldId id="261" r:id="rId6"/>
    <p:sldId id="263" r:id="rId7"/>
    <p:sldId id="258" r:id="rId8"/>
    <p:sldId id="264" r:id="rId9"/>
    <p:sldId id="265" r:id="rId10"/>
    <p:sldId id="268" r:id="rId11"/>
    <p:sldId id="266" r:id="rId12"/>
    <p:sldId id="267"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39" autoAdjust="0"/>
    <p:restoredTop sz="53929" autoAdjust="0"/>
  </p:normalViewPr>
  <p:slideViewPr>
    <p:cSldViewPr snapToGrid="0" snapToObjects="1">
      <p:cViewPr varScale="1">
        <p:scale>
          <a:sx n="42" d="100"/>
          <a:sy n="42" d="100"/>
        </p:scale>
        <p:origin x="196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139086-CCA8-1546-9566-E486A8EAAFFF}" type="datetimeFigureOut">
              <a:rPr lang="en-US" smtClean="0"/>
              <a:t>11/26/2015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68C76A-FD27-254D-BAEC-BF833AFD609C}" type="slidenum">
              <a:rPr lang="en-US" smtClean="0"/>
              <a:t>‹#›</a:t>
            </a:fld>
            <a:endParaRPr lang="en-US"/>
          </a:p>
        </p:txBody>
      </p:sp>
    </p:spTree>
    <p:extLst>
      <p:ext uri="{BB962C8B-B14F-4D97-AF65-F5344CB8AC3E}">
        <p14:creationId xmlns:p14="http://schemas.microsoft.com/office/powerpoint/2010/main" val="34296543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ahmoshc.com/" TargetMode="External"/><Relationship Id="rId7" Type="http://schemas.openxmlformats.org/officeDocument/2006/relationships/hyperlink" Target="http://www.nib.com.au/home/newtonib/overseasstudents/Pages/overseasstudents.aspx"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www.oshcworldcare.com.au/" TargetMode="External"/><Relationship Id="rId5" Type="http://schemas.openxmlformats.org/officeDocument/2006/relationships/hyperlink" Target="http://www.medibank.com.au/Client/StaticPages/OSHCHome.aspx" TargetMode="External"/><Relationship Id="rId4" Type="http://schemas.openxmlformats.org/officeDocument/2006/relationships/hyperlink" Target="http://www.overseasstudenthealth.com/"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writing a report for ISANA and VUIF on</a:t>
            </a:r>
            <a:r>
              <a:rPr lang="en-US" baseline="0" dirty="0" smtClean="0"/>
              <a:t> the ongoing issues with international students and health cover. It aims to give the Victorian Government some details of issues that they may want to follow up with health care providers, hospitals and Doctors more generally.</a:t>
            </a:r>
          </a:p>
          <a:p>
            <a:endParaRPr lang="en-US" baseline="0" dirty="0" smtClean="0"/>
          </a:p>
          <a:p>
            <a:r>
              <a:rPr lang="en-US" baseline="0" dirty="0" smtClean="0"/>
              <a:t>The work has been done by a working group consisting of myself, Zoe Sterling from VUIF and Clare Crocker and Sharon Smith from ISANA. </a:t>
            </a:r>
          </a:p>
          <a:p>
            <a:endParaRPr lang="en-US" baseline="0" dirty="0" smtClean="0"/>
          </a:p>
          <a:p>
            <a:r>
              <a:rPr lang="en-US" baseline="0" dirty="0" smtClean="0"/>
              <a:t>VTI???</a:t>
            </a:r>
          </a:p>
          <a:p>
            <a:endParaRPr lang="en-US" baseline="0" dirty="0" smtClean="0"/>
          </a:p>
        </p:txBody>
      </p:sp>
      <p:sp>
        <p:nvSpPr>
          <p:cNvPr id="4" name="Slide Number Placeholder 3"/>
          <p:cNvSpPr>
            <a:spLocks noGrp="1"/>
          </p:cNvSpPr>
          <p:nvPr>
            <p:ph type="sldNum" sz="quarter" idx="10"/>
          </p:nvPr>
        </p:nvSpPr>
        <p:spPr/>
        <p:txBody>
          <a:bodyPr/>
          <a:lstStyle/>
          <a:p>
            <a:fld id="{7F68C76A-FD27-254D-BAEC-BF833AFD609C}" type="slidenum">
              <a:rPr lang="en-US" smtClean="0"/>
              <a:t>1</a:t>
            </a:fld>
            <a:endParaRPr lang="en-US"/>
          </a:p>
        </p:txBody>
      </p:sp>
    </p:spTree>
    <p:extLst>
      <p:ext uri="{BB962C8B-B14F-4D97-AF65-F5344CB8AC3E}">
        <p14:creationId xmlns:p14="http://schemas.microsoft.com/office/powerpoint/2010/main" val="20608389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we failing this test of fairness?</a:t>
            </a:r>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10</a:t>
            </a:fld>
            <a:endParaRPr lang="en-US"/>
          </a:p>
        </p:txBody>
      </p:sp>
    </p:spTree>
    <p:extLst>
      <p:ext uri="{BB962C8B-B14F-4D97-AF65-F5344CB8AC3E}">
        <p14:creationId xmlns:p14="http://schemas.microsoft.com/office/powerpoint/2010/main" val="3116656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11</a:t>
            </a:fld>
            <a:endParaRPr lang="en-US"/>
          </a:p>
        </p:txBody>
      </p:sp>
    </p:spTree>
    <p:extLst>
      <p:ext uri="{BB962C8B-B14F-4D97-AF65-F5344CB8AC3E}">
        <p14:creationId xmlns:p14="http://schemas.microsoft.com/office/powerpoint/2010/main" val="14487454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should be responsible for what??</a:t>
            </a:r>
          </a:p>
          <a:p>
            <a:endParaRPr lang="en-US" dirty="0" smtClean="0"/>
          </a:p>
          <a:p>
            <a:r>
              <a:rPr lang="en-US" dirty="0" smtClean="0"/>
              <a:t>Health Providers to explain our system better and compare it with the one back home?</a:t>
            </a:r>
          </a:p>
          <a:p>
            <a:endParaRPr lang="en-US" dirty="0" smtClean="0"/>
          </a:p>
          <a:p>
            <a:r>
              <a:rPr lang="en-AU" sz="1200" kern="1200" dirty="0" smtClean="0">
                <a:solidFill>
                  <a:schemeClr val="tx1"/>
                </a:solidFill>
                <a:effectLst/>
                <a:latin typeface="+mn-lt"/>
                <a:ea typeface="+mn-ea"/>
                <a:cs typeface="+mn-cs"/>
              </a:rPr>
              <a:t>Education Agents have commenced processing OSHC.  This leads to some confusion for students as to what policy they hold and whether they can access services available on respective campuses. </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Why don’t students refer to the health provider 24/7 help line if</a:t>
            </a:r>
            <a:r>
              <a:rPr lang="en-AU" sz="1200" kern="1200" baseline="0" dirty="0" smtClean="0">
                <a:solidFill>
                  <a:schemeClr val="tx1"/>
                </a:solidFill>
                <a:effectLst/>
                <a:latin typeface="+mn-lt"/>
                <a:ea typeface="+mn-ea"/>
                <a:cs typeface="+mn-cs"/>
              </a:rPr>
              <a:t> asked to pay up front?</a:t>
            </a:r>
          </a:p>
          <a:p>
            <a:endParaRPr lang="en-AU" sz="1200" kern="1200" baseline="0" dirty="0" smtClean="0">
              <a:solidFill>
                <a:schemeClr val="tx1"/>
              </a:solidFill>
              <a:effectLst/>
              <a:latin typeface="+mn-lt"/>
              <a:ea typeface="+mn-ea"/>
              <a:cs typeface="+mn-cs"/>
            </a:endParaRPr>
          </a:p>
          <a:p>
            <a:r>
              <a:rPr lang="en-AU" sz="1200" kern="1200" baseline="0" dirty="0" smtClean="0">
                <a:solidFill>
                  <a:schemeClr val="tx1"/>
                </a:solidFill>
                <a:effectLst/>
                <a:latin typeface="+mn-lt"/>
                <a:ea typeface="+mn-ea"/>
                <a:cs typeface="+mn-cs"/>
              </a:rPr>
              <a:t>Should DIBP suspend visa pending investigation of pre-exiting health condition??</a:t>
            </a:r>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12</a:t>
            </a:fld>
            <a:endParaRPr lang="en-US"/>
          </a:p>
        </p:txBody>
      </p:sp>
    </p:spTree>
    <p:extLst>
      <p:ext uri="{BB962C8B-B14F-4D97-AF65-F5344CB8AC3E}">
        <p14:creationId xmlns:p14="http://schemas.microsoft.com/office/powerpoint/2010/main" val="1974782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13</a:t>
            </a:fld>
            <a:endParaRPr lang="en-US"/>
          </a:p>
        </p:txBody>
      </p:sp>
    </p:spTree>
    <p:extLst>
      <p:ext uri="{BB962C8B-B14F-4D97-AF65-F5344CB8AC3E}">
        <p14:creationId xmlns:p14="http://schemas.microsoft.com/office/powerpoint/2010/main" val="3963923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My aim today is to outline what we have found in the report and to add your stories, issues, examples, views and comments into the final report, which I will complete by the end of the year.</a:t>
            </a:r>
            <a:endParaRPr lang="en-US" dirty="0" smtClean="0"/>
          </a:p>
          <a:p>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2</a:t>
            </a:fld>
            <a:endParaRPr lang="en-US"/>
          </a:p>
        </p:txBody>
      </p:sp>
    </p:spTree>
    <p:extLst>
      <p:ext uri="{BB962C8B-B14F-4D97-AF65-F5344CB8AC3E}">
        <p14:creationId xmlns:p14="http://schemas.microsoft.com/office/powerpoint/2010/main" val="3876576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a:t>
            </a:r>
          </a:p>
          <a:p>
            <a:endParaRPr lang="en-US" dirty="0" smtClean="0"/>
          </a:p>
          <a:p>
            <a:pPr lvl="0"/>
            <a:r>
              <a:rPr lang="en-US" sz="1200" kern="1200" dirty="0" smtClean="0">
                <a:solidFill>
                  <a:schemeClr val="tx1"/>
                </a:solidFill>
                <a:effectLst/>
                <a:latin typeface="+mn-lt"/>
                <a:ea typeface="+mn-ea"/>
                <a:cs typeface="+mn-cs"/>
                <a:hlinkClick r:id="rId3"/>
              </a:rPr>
              <a:t>Australian Health Management</a:t>
            </a:r>
            <a:r>
              <a:rPr lang="en-AU" sz="1200" kern="1200" dirty="0" smtClean="0">
                <a:solidFill>
                  <a:schemeClr val="tx1"/>
                </a:solidFill>
                <a:effectLst/>
                <a:latin typeface="+mn-lt"/>
                <a:ea typeface="+mn-ea"/>
                <a:cs typeface="+mn-cs"/>
              </a:rPr>
              <a:t> (part of Medibank)</a:t>
            </a:r>
          </a:p>
          <a:p>
            <a:pPr lvl="0"/>
            <a:r>
              <a:rPr lang="en-US" sz="1200" kern="1200" dirty="0" smtClean="0">
                <a:solidFill>
                  <a:schemeClr val="tx1"/>
                </a:solidFill>
                <a:effectLst/>
                <a:latin typeface="+mn-lt"/>
                <a:ea typeface="+mn-ea"/>
                <a:cs typeface="+mn-cs"/>
                <a:hlinkClick r:id="rId4"/>
              </a:rPr>
              <a:t>BUPA Australia</a:t>
            </a:r>
            <a:endParaRPr lang="en-AU"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hlinkClick r:id="rId5"/>
              </a:rPr>
              <a:t>Medibank Private</a:t>
            </a:r>
            <a:endParaRPr lang="en-AU"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hlinkClick r:id="rId6"/>
              </a:rPr>
              <a:t>Allianz Global Assistance (subcontracted by Lysaght Peoplecare)</a:t>
            </a:r>
            <a:endParaRPr lang="en-AU"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hlinkClick r:id="rId7"/>
              </a:rPr>
              <a:t>nib OSHC</a:t>
            </a:r>
            <a:endParaRPr lang="en-US" sz="1200" kern="1200" dirty="0" smtClean="0">
              <a:solidFill>
                <a:schemeClr val="tx1"/>
              </a:solidFill>
              <a:effectLst/>
              <a:latin typeface="+mn-lt"/>
              <a:ea typeface="+mn-ea"/>
              <a:cs typeface="+mn-cs"/>
            </a:endParaRP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We have had questions answered by Allianz, with Medibank coming, but nothing from the others. Does anyone</a:t>
            </a:r>
            <a:r>
              <a:rPr lang="en-US" sz="1200" kern="1200" baseline="0" dirty="0" smtClean="0">
                <a:solidFill>
                  <a:schemeClr val="tx1"/>
                </a:solidFill>
                <a:effectLst/>
                <a:latin typeface="+mn-lt"/>
                <a:ea typeface="+mn-ea"/>
                <a:cs typeface="+mn-cs"/>
              </a:rPr>
              <a:t> use them? Have a contact?</a:t>
            </a:r>
            <a:endParaRPr lang="en-AU" sz="1200" kern="1200" dirty="0" smtClean="0">
              <a:solidFill>
                <a:schemeClr val="tx1"/>
              </a:solidFill>
              <a:effectLst/>
              <a:latin typeface="+mn-lt"/>
              <a:ea typeface="+mn-ea"/>
              <a:cs typeface="+mn-cs"/>
            </a:endParaRPr>
          </a:p>
          <a:p>
            <a:endParaRPr lang="en-US" dirty="0" smtClean="0"/>
          </a:p>
          <a:p>
            <a:endParaRPr lang="en-US" dirty="0" smtClean="0"/>
          </a:p>
          <a:p>
            <a:r>
              <a:rPr lang="en-US" dirty="0" smtClean="0"/>
              <a:t>The key issues are</a:t>
            </a:r>
          </a:p>
          <a:p>
            <a:pPr marL="228600" indent="-228600">
              <a:buAutoNum type="arabicPeriod"/>
            </a:pPr>
            <a:r>
              <a:rPr lang="en-US" dirty="0" smtClean="0"/>
              <a:t>The gap in insurance cover between arrival, course start date and end date and visa length</a:t>
            </a:r>
          </a:p>
          <a:p>
            <a:pPr marL="228600" indent="-228600">
              <a:buAutoNum type="arabicPeriod"/>
            </a:pPr>
            <a:r>
              <a:rPr lang="en-US" dirty="0" smtClean="0"/>
              <a:t>Paying upfront at hospitals – hospitals</a:t>
            </a:r>
            <a:r>
              <a:rPr lang="en-US" baseline="0" dirty="0" smtClean="0"/>
              <a:t> viewing international students as high risk of not paying.</a:t>
            </a:r>
            <a:endParaRPr lang="en-US" dirty="0" smtClean="0"/>
          </a:p>
          <a:p>
            <a:pPr marL="228600" indent="-228600">
              <a:buAutoNum type="arabicPeriod"/>
            </a:pPr>
            <a:r>
              <a:rPr lang="en-US" dirty="0" smtClean="0"/>
              <a:t>Obstetrics care and hospital bed shortages – priority given to </a:t>
            </a:r>
            <a:r>
              <a:rPr lang="en-US" dirty="0" err="1" smtClean="0"/>
              <a:t>medicare</a:t>
            </a:r>
            <a:r>
              <a:rPr lang="en-US" dirty="0" smtClean="0"/>
              <a:t> patients or private health care funded Australians</a:t>
            </a:r>
          </a:p>
          <a:p>
            <a:pPr marL="228600" indent="-228600">
              <a:buAutoNum type="arabicPeriod"/>
            </a:pPr>
            <a:r>
              <a:rPr lang="en-US" dirty="0" smtClean="0"/>
              <a:t>Emergency transport</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3</a:t>
            </a:fld>
            <a:endParaRPr lang="en-US"/>
          </a:p>
        </p:txBody>
      </p:sp>
    </p:spTree>
    <p:extLst>
      <p:ext uri="{BB962C8B-B14F-4D97-AF65-F5344CB8AC3E}">
        <p14:creationId xmlns:p14="http://schemas.microsoft.com/office/powerpoint/2010/main" val="327232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know you will all</a:t>
            </a:r>
            <a:r>
              <a:rPr lang="en-US" baseline="0" dirty="0" smtClean="0"/>
              <a:t> be thinking we know this stuff….yes international students must have health cover and yes in the past hospitals have been a bit unclear on the rules.</a:t>
            </a:r>
          </a:p>
          <a:p>
            <a:endParaRPr lang="en-US" baseline="0" dirty="0" smtClean="0"/>
          </a:p>
          <a:p>
            <a:r>
              <a:rPr lang="en-US" baseline="0" dirty="0" smtClean="0"/>
              <a:t> But in fact it is still going on!!</a:t>
            </a:r>
          </a:p>
          <a:p>
            <a:endParaRPr lang="en-US" baseline="0" dirty="0" smtClean="0"/>
          </a:p>
          <a:p>
            <a:r>
              <a:rPr lang="en-US" baseline="0" dirty="0" smtClean="0"/>
              <a:t>Very little has changed or improved. There are still grey areas that confuse international students and hospitals are still not doing the right thing by students. Here are a few examples….</a:t>
            </a:r>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4</a:t>
            </a:fld>
            <a:endParaRPr lang="en-US"/>
          </a:p>
        </p:txBody>
      </p:sp>
    </p:spTree>
    <p:extLst>
      <p:ext uri="{BB962C8B-B14F-4D97-AF65-F5344CB8AC3E}">
        <p14:creationId xmlns:p14="http://schemas.microsoft.com/office/powerpoint/2010/main" val="3105616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AU" sz="1200" kern="1200" dirty="0" smtClean="0">
                <a:solidFill>
                  <a:schemeClr val="tx1"/>
                </a:solidFill>
                <a:effectLst/>
                <a:latin typeface="+mn-lt"/>
                <a:ea typeface="+mn-ea"/>
                <a:cs typeface="+mn-cs"/>
              </a:rPr>
              <a:t>She was told she would not be treated without payment up front. The hospital brought the credit card payment machine to her emergency bed, but her card failed, her brother tried his credit card and it too failed. With the machine not working, the hospital finally agreed to treat </a:t>
            </a:r>
            <a:r>
              <a:rPr lang="en-AU" sz="1200" kern="1200" dirty="0" err="1" smtClean="0">
                <a:solidFill>
                  <a:schemeClr val="tx1"/>
                </a:solidFill>
                <a:effectLst/>
                <a:latin typeface="+mn-lt"/>
                <a:ea typeface="+mn-ea"/>
                <a:cs typeface="+mn-cs"/>
              </a:rPr>
              <a:t>Saanvi</a:t>
            </a:r>
            <a:r>
              <a:rPr lang="en-AU" sz="1200" kern="1200" dirty="0" smtClean="0">
                <a:solidFill>
                  <a:schemeClr val="tx1"/>
                </a:solidFill>
                <a:effectLst/>
                <a:latin typeface="+mn-lt"/>
                <a:ea typeface="+mn-ea"/>
                <a:cs typeface="+mn-cs"/>
              </a:rPr>
              <a:t> but only after her brother signed a form agreeing to be guarantor should she not pay the $550 fee. </a:t>
            </a:r>
          </a:p>
          <a:p>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5</a:t>
            </a:fld>
            <a:endParaRPr lang="en-US"/>
          </a:p>
        </p:txBody>
      </p:sp>
    </p:spTree>
    <p:extLst>
      <p:ext uri="{BB962C8B-B14F-4D97-AF65-F5344CB8AC3E}">
        <p14:creationId xmlns:p14="http://schemas.microsoft.com/office/powerpoint/2010/main" val="3141253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a:t>
            </a:r>
            <a:r>
              <a:rPr lang="en-US" baseline="0" dirty="0" smtClean="0"/>
              <a:t> the form to be signed. You see it is for tourists, really.</a:t>
            </a:r>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6</a:t>
            </a:fld>
            <a:endParaRPr lang="en-US"/>
          </a:p>
        </p:txBody>
      </p:sp>
    </p:spTree>
    <p:extLst>
      <p:ext uri="{BB962C8B-B14F-4D97-AF65-F5344CB8AC3E}">
        <p14:creationId xmlns:p14="http://schemas.microsoft.com/office/powerpoint/2010/main" val="1221001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Seems straightforward, but it is not…here’s the definition</a:t>
            </a:r>
          </a:p>
          <a:p>
            <a:endParaRPr lang="en-US" dirty="0" smtClean="0"/>
          </a:p>
          <a:p>
            <a:r>
              <a:rPr lang="en-AU" sz="1200" kern="1200" dirty="0" smtClean="0">
                <a:solidFill>
                  <a:schemeClr val="tx1"/>
                </a:solidFill>
                <a:effectLst/>
                <a:latin typeface="+mn-lt"/>
                <a:ea typeface="+mn-ea"/>
                <a:cs typeface="+mn-cs"/>
              </a:rPr>
              <a:t>How can the onus be on a sick student to determine is their call for an ambulance will fall into one of these categories?</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And if they call an ambulance and then feel better, they may be liable for the cost of the ambulance coming to them</a:t>
            </a:r>
          </a:p>
          <a:p>
            <a:endParaRPr lang="en-AU" sz="1200" kern="1200" dirty="0" smtClean="0">
              <a:solidFill>
                <a:schemeClr val="tx1"/>
              </a:solidFill>
              <a:effectLst/>
              <a:latin typeface="+mn-lt"/>
              <a:ea typeface="+mn-ea"/>
              <a:cs typeface="+mn-cs"/>
            </a:endParaRPr>
          </a:p>
          <a:p>
            <a:r>
              <a:rPr lang="en-AU" sz="1200" kern="1200" dirty="0" smtClean="0">
                <a:solidFill>
                  <a:schemeClr val="tx1"/>
                </a:solidFill>
                <a:effectLst/>
                <a:latin typeface="+mn-lt"/>
                <a:ea typeface="+mn-ea"/>
                <a:cs typeface="+mn-cs"/>
              </a:rPr>
              <a:t>Should international students pay for ambulance membership on top of their insurance? What do you think? Should we advise this? Is that the solution?</a:t>
            </a:r>
            <a:endParaRPr lang="en-US" dirty="0"/>
          </a:p>
        </p:txBody>
      </p:sp>
      <p:sp>
        <p:nvSpPr>
          <p:cNvPr id="4" name="Slide Number Placeholder 3"/>
          <p:cNvSpPr>
            <a:spLocks noGrp="1"/>
          </p:cNvSpPr>
          <p:nvPr>
            <p:ph type="sldNum" sz="quarter" idx="10"/>
          </p:nvPr>
        </p:nvSpPr>
        <p:spPr/>
        <p:txBody>
          <a:bodyPr/>
          <a:lstStyle/>
          <a:p>
            <a:fld id="{7F68C76A-FD27-254D-BAEC-BF833AFD609C}" type="slidenum">
              <a:rPr lang="en-US" smtClean="0"/>
              <a:t>7</a:t>
            </a:fld>
            <a:endParaRPr lang="en-US"/>
          </a:p>
        </p:txBody>
      </p:sp>
    </p:spTree>
    <p:extLst>
      <p:ext uri="{BB962C8B-B14F-4D97-AF65-F5344CB8AC3E}">
        <p14:creationId xmlns:p14="http://schemas.microsoft.com/office/powerpoint/2010/main" val="2827493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hospital</a:t>
            </a:r>
            <a:r>
              <a:rPr lang="en-US" sz="1200" kern="1200" dirty="0" smtClean="0">
                <a:solidFill>
                  <a:schemeClr val="tx1"/>
                </a:solidFill>
                <a:effectLst/>
                <a:latin typeface="+mn-lt"/>
                <a:ea typeface="+mn-ea"/>
                <a:cs typeface="+mn-cs"/>
              </a:rPr>
              <a:t> charged him $600 up front before they would treat him/look at him. He is now trying to put a claim through OSHC but they have said that because it was an "existing condition", he likely will not be covered.</a:t>
            </a:r>
            <a:r>
              <a:rPr lang="en-AU" dirty="0" smtClean="0">
                <a:effectLst/>
              </a:rPr>
              <a:t> </a:t>
            </a:r>
            <a:endParaRPr lang="en-US"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7F68C76A-FD27-254D-BAEC-BF833AFD609C}" type="slidenum">
              <a:rPr lang="en-US" smtClean="0"/>
              <a:t>8</a:t>
            </a:fld>
            <a:endParaRPr lang="en-US"/>
          </a:p>
        </p:txBody>
      </p:sp>
    </p:spTree>
    <p:extLst>
      <p:ext uri="{BB962C8B-B14F-4D97-AF65-F5344CB8AC3E}">
        <p14:creationId xmlns:p14="http://schemas.microsoft.com/office/powerpoint/2010/main" val="2839713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QLD 308</a:t>
            </a:r>
          </a:p>
          <a:p>
            <a:r>
              <a:rPr lang="en-US" dirty="0" smtClean="0"/>
              <a:t>ACT 488</a:t>
            </a:r>
          </a:p>
          <a:p>
            <a:r>
              <a:rPr lang="en-US" dirty="0" smtClean="0"/>
              <a:t>TAS 521</a:t>
            </a:r>
          </a:p>
          <a:p>
            <a:r>
              <a:rPr lang="en-US" dirty="0" smtClean="0"/>
              <a:t>NSW 126</a:t>
            </a:r>
          </a:p>
          <a:p>
            <a:r>
              <a:rPr lang="en-US" dirty="0" smtClean="0"/>
              <a:t>SA</a:t>
            </a:r>
            <a:r>
              <a:rPr lang="en-US" baseline="0" dirty="0" smtClean="0"/>
              <a:t> 305</a:t>
            </a:r>
          </a:p>
          <a:p>
            <a:r>
              <a:rPr lang="en-US" baseline="0" dirty="0" smtClean="0"/>
              <a:t>WA 245</a:t>
            </a:r>
          </a:p>
          <a:p>
            <a:r>
              <a:rPr lang="en-US" baseline="0" dirty="0" smtClean="0"/>
              <a:t>NT 319</a:t>
            </a:r>
          </a:p>
          <a:p>
            <a:endParaRPr lang="en-US" baseline="0" dirty="0" smtClean="0"/>
          </a:p>
          <a:p>
            <a:r>
              <a:rPr lang="en-US" baseline="0" dirty="0" smtClean="0"/>
              <a:t>(emergency costs)</a:t>
            </a:r>
          </a:p>
          <a:p>
            <a:endParaRPr lang="en-US" baseline="0" dirty="0" smtClean="0"/>
          </a:p>
          <a:p>
            <a:r>
              <a:rPr lang="en-US" baseline="0" dirty="0" smtClean="0"/>
              <a:t>All these rates are above the </a:t>
            </a:r>
            <a:r>
              <a:rPr lang="en-US" baseline="0" dirty="0" err="1" smtClean="0"/>
              <a:t>medicare</a:t>
            </a:r>
            <a:r>
              <a:rPr lang="en-US" baseline="0" dirty="0" smtClean="0"/>
              <a:t> rebate level</a:t>
            </a:r>
            <a:endParaRPr lang="en-US" dirty="0" smtClean="0"/>
          </a:p>
        </p:txBody>
      </p:sp>
      <p:sp>
        <p:nvSpPr>
          <p:cNvPr id="4" name="Slide Number Placeholder 3"/>
          <p:cNvSpPr>
            <a:spLocks noGrp="1"/>
          </p:cNvSpPr>
          <p:nvPr>
            <p:ph type="sldNum" sz="quarter" idx="10"/>
          </p:nvPr>
        </p:nvSpPr>
        <p:spPr/>
        <p:txBody>
          <a:bodyPr/>
          <a:lstStyle/>
          <a:p>
            <a:fld id="{7F68C76A-FD27-254D-BAEC-BF833AFD609C}" type="slidenum">
              <a:rPr lang="en-US" smtClean="0"/>
              <a:t>9</a:t>
            </a:fld>
            <a:endParaRPr lang="en-US"/>
          </a:p>
        </p:txBody>
      </p:sp>
    </p:spTree>
    <p:extLst>
      <p:ext uri="{BB962C8B-B14F-4D97-AF65-F5344CB8AC3E}">
        <p14:creationId xmlns:p14="http://schemas.microsoft.com/office/powerpoint/2010/main" val="1072162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a:p>
        </p:txBody>
      </p:sp>
      <p:sp>
        <p:nvSpPr>
          <p:cNvPr id="4" name="Date Placeholder 3"/>
          <p:cNvSpPr>
            <a:spLocks noGrp="1"/>
          </p:cNvSpPr>
          <p:nvPr>
            <p:ph type="dt" sz="half" idx="10"/>
          </p:nvPr>
        </p:nvSpPr>
        <p:spPr/>
        <p:txBody>
          <a:bodyPr/>
          <a:lstStyle/>
          <a:p>
            <a:fld id="{65670F4F-4C3A-0E48-A7DC-80D729F6A88A}" type="datetimeFigureOut">
              <a:rPr lang="en-US" smtClean="0"/>
              <a:t>11/26/2015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631265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5670F4F-4C3A-0E48-A7DC-80D729F6A88A}" type="datetimeFigureOut">
              <a:rPr lang="en-US" smtClean="0"/>
              <a:t>11/26/2015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3559770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5670F4F-4C3A-0E48-A7DC-80D729F6A88A}" type="datetimeFigureOut">
              <a:rPr lang="en-US" smtClean="0"/>
              <a:t>11/26/2015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136196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65670F4F-4C3A-0E48-A7DC-80D729F6A88A}" type="datetimeFigureOut">
              <a:rPr lang="en-US" smtClean="0"/>
              <a:t>11/26/2015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378422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65670F4F-4C3A-0E48-A7DC-80D729F6A88A}" type="datetimeFigureOut">
              <a:rPr lang="en-US" smtClean="0"/>
              <a:t>11/26/2015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736742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65670F4F-4C3A-0E48-A7DC-80D729F6A88A}" type="datetimeFigureOut">
              <a:rPr lang="en-US" smtClean="0"/>
              <a:t>11/26/2015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3700441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65670F4F-4C3A-0E48-A7DC-80D729F6A88A}" type="datetimeFigureOut">
              <a:rPr lang="en-US" smtClean="0"/>
              <a:t>11/26/2015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825105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65670F4F-4C3A-0E48-A7DC-80D729F6A88A}" type="datetimeFigureOut">
              <a:rPr lang="en-US" smtClean="0"/>
              <a:t>11/26/2015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3484960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70F4F-4C3A-0E48-A7DC-80D729F6A88A}" type="datetimeFigureOut">
              <a:rPr lang="en-US" smtClean="0"/>
              <a:t>11/26/2015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177803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5670F4F-4C3A-0E48-A7DC-80D729F6A88A}" type="datetimeFigureOut">
              <a:rPr lang="en-US" smtClean="0"/>
              <a:t>11/26/2015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1028263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65670F4F-4C3A-0E48-A7DC-80D729F6A88A}" type="datetimeFigureOut">
              <a:rPr lang="en-US" smtClean="0"/>
              <a:t>11/26/2015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230500-F2D2-DA4B-A649-124B344E1864}" type="slidenum">
              <a:rPr lang="en-US" smtClean="0"/>
              <a:t>‹#›</a:t>
            </a:fld>
            <a:endParaRPr lang="en-US"/>
          </a:p>
        </p:txBody>
      </p:sp>
    </p:spTree>
    <p:extLst>
      <p:ext uri="{BB962C8B-B14F-4D97-AF65-F5344CB8AC3E}">
        <p14:creationId xmlns:p14="http://schemas.microsoft.com/office/powerpoint/2010/main" val="391064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70F4F-4C3A-0E48-A7DC-80D729F6A88A}" type="datetimeFigureOut">
              <a:rPr lang="en-US" smtClean="0"/>
              <a:t>11/26/2015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230500-F2D2-DA4B-A649-124B344E1864}" type="slidenum">
              <a:rPr lang="en-US" smtClean="0"/>
              <a:t>‹#›</a:t>
            </a:fld>
            <a:endParaRPr lang="en-US"/>
          </a:p>
        </p:txBody>
      </p:sp>
    </p:spTree>
    <p:extLst>
      <p:ext uri="{BB962C8B-B14F-4D97-AF65-F5344CB8AC3E}">
        <p14:creationId xmlns:p14="http://schemas.microsoft.com/office/powerpoint/2010/main" val="1293348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info@katedempsey.com.au"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57081"/>
            <a:ext cx="7772400" cy="2075869"/>
          </a:xfrm>
          <a:ln/>
        </p:spPr>
        <p:style>
          <a:lnRef idx="0">
            <a:schemeClr val="accent5"/>
          </a:lnRef>
          <a:fillRef idx="3">
            <a:schemeClr val="accent5"/>
          </a:fillRef>
          <a:effectRef idx="3">
            <a:schemeClr val="accent5"/>
          </a:effectRef>
          <a:fontRef idx="minor">
            <a:schemeClr val="lt1"/>
          </a:fontRef>
        </p:style>
        <p:txBody>
          <a:bodyPr>
            <a:normAutofit fontScale="90000"/>
          </a:bodyPr>
          <a:lstStyle/>
          <a:p>
            <a:r>
              <a:rPr lang="en-AU" b="1" i="1" dirty="0" smtClean="0"/>
              <a:t/>
            </a:r>
            <a:br>
              <a:rPr lang="en-AU" b="1" i="1" dirty="0" smtClean="0"/>
            </a:br>
            <a:r>
              <a:rPr lang="en-AU" b="1" i="1" dirty="0" smtClean="0">
                <a:solidFill>
                  <a:schemeClr val="tx1">
                    <a:lumMod val="50000"/>
                    <a:lumOff val="50000"/>
                  </a:schemeClr>
                </a:solidFill>
              </a:rPr>
              <a:t>Payment </a:t>
            </a:r>
            <a:r>
              <a:rPr lang="en-AU" b="1" i="1" dirty="0">
                <a:solidFill>
                  <a:schemeClr val="tx1">
                    <a:lumMod val="50000"/>
                    <a:lumOff val="50000"/>
                  </a:schemeClr>
                </a:solidFill>
              </a:rPr>
              <a:t>before Treatment </a:t>
            </a:r>
            <a:r>
              <a:rPr lang="en-AU" dirty="0">
                <a:solidFill>
                  <a:schemeClr val="tx1">
                    <a:lumMod val="50000"/>
                    <a:lumOff val="50000"/>
                  </a:schemeClr>
                </a:solidFill>
              </a:rPr>
              <a:t/>
            </a:r>
            <a:br>
              <a:rPr lang="en-AU" dirty="0">
                <a:solidFill>
                  <a:schemeClr val="tx1">
                    <a:lumMod val="50000"/>
                    <a:lumOff val="50000"/>
                  </a:schemeClr>
                </a:solidFill>
              </a:rPr>
            </a:br>
            <a:r>
              <a:rPr lang="en-AU" b="1" i="1" dirty="0">
                <a:solidFill>
                  <a:schemeClr val="tx1">
                    <a:lumMod val="50000"/>
                    <a:lumOff val="50000"/>
                  </a:schemeClr>
                </a:solidFill>
              </a:rPr>
              <a:t>for International Students</a:t>
            </a:r>
            <a:r>
              <a:rPr lang="en-AU" dirty="0"/>
              <a:t/>
            </a:r>
            <a:br>
              <a:rPr lang="en-AU" dirty="0"/>
            </a:br>
            <a:r>
              <a:rPr lang="en-AU" dirty="0"/>
              <a:t/>
            </a:r>
            <a:br>
              <a:rPr lang="en-AU" dirty="0"/>
            </a:br>
            <a:endParaRPr lang="en-US" dirty="0"/>
          </a:p>
        </p:txBody>
      </p:sp>
      <p:sp>
        <p:nvSpPr>
          <p:cNvPr id="3" name="Subtitle 2"/>
          <p:cNvSpPr>
            <a:spLocks noGrp="1"/>
          </p:cNvSpPr>
          <p:nvPr>
            <p:ph type="subTitle" idx="1"/>
          </p:nvPr>
        </p:nvSpPr>
        <p:spPr/>
        <p:style>
          <a:lnRef idx="0">
            <a:schemeClr val="accent5"/>
          </a:lnRef>
          <a:fillRef idx="3">
            <a:schemeClr val="accent5"/>
          </a:fillRef>
          <a:effectRef idx="3">
            <a:schemeClr val="accent5"/>
          </a:effectRef>
          <a:fontRef idx="minor">
            <a:schemeClr val="lt1"/>
          </a:fontRef>
        </p:style>
        <p:txBody>
          <a:bodyPr/>
          <a:lstStyle/>
          <a:p>
            <a:r>
              <a:rPr lang="en-US" dirty="0" smtClean="0"/>
              <a:t>A joint ISANA &amp; VUIF report on medical treatment for international students</a:t>
            </a:r>
            <a:endParaRPr lang="en-US" dirty="0"/>
          </a:p>
        </p:txBody>
      </p:sp>
    </p:spTree>
    <p:extLst>
      <p:ext uri="{BB962C8B-B14F-4D97-AF65-F5344CB8AC3E}">
        <p14:creationId xmlns:p14="http://schemas.microsoft.com/office/powerpoint/2010/main" val="1240592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b="1" dirty="0">
                <a:solidFill>
                  <a:schemeClr val="accent5"/>
                </a:solidFill>
              </a:rPr>
              <a:t>Australian Human Rights Commission </a:t>
            </a:r>
            <a:endParaRPr lang="en-US" b="1" dirty="0">
              <a:solidFill>
                <a:schemeClr val="accent5"/>
              </a:solidFill>
            </a:endParaRPr>
          </a:p>
        </p:txBody>
      </p:sp>
      <p:sp>
        <p:nvSpPr>
          <p:cNvPr id="3" name="Content Placeholder 2"/>
          <p:cNvSpPr>
            <a:spLocks noGrp="1"/>
          </p:cNvSpPr>
          <p:nvPr>
            <p:ph idx="1"/>
          </p:nvPr>
        </p:nvSpPr>
        <p:spPr/>
        <p:txBody>
          <a:bodyPr>
            <a:normAutofit fontScale="85000" lnSpcReduction="10000"/>
          </a:bodyPr>
          <a:lstStyle/>
          <a:p>
            <a:pPr lvl="1"/>
            <a:r>
              <a:rPr lang="en-AU" dirty="0">
                <a:solidFill>
                  <a:schemeClr val="tx2"/>
                </a:solidFill>
              </a:rPr>
              <a:t>Ensure that international students and their families have access to affordable medical and hospital treatment while studying in Australia</a:t>
            </a:r>
          </a:p>
          <a:p>
            <a:pPr marL="0" indent="0">
              <a:buNone/>
            </a:pPr>
            <a:endParaRPr lang="en-AU" dirty="0">
              <a:solidFill>
                <a:schemeClr val="tx2"/>
              </a:solidFill>
            </a:endParaRPr>
          </a:p>
          <a:p>
            <a:pPr lvl="1"/>
            <a:r>
              <a:rPr lang="en-AU" dirty="0">
                <a:solidFill>
                  <a:schemeClr val="tx2"/>
                </a:solidFill>
              </a:rPr>
              <a:t>Ensure international students and their families have sufficient information about how to access emergency health services when required, and that health services are aware of their obligations to provide services</a:t>
            </a:r>
          </a:p>
          <a:p>
            <a:pPr marL="0" indent="0">
              <a:buNone/>
            </a:pPr>
            <a:endParaRPr lang="en-AU" dirty="0">
              <a:solidFill>
                <a:schemeClr val="tx2"/>
              </a:solidFill>
            </a:endParaRPr>
          </a:p>
          <a:p>
            <a:pPr lvl="1"/>
            <a:r>
              <a:rPr lang="en-AU" dirty="0">
                <a:solidFill>
                  <a:schemeClr val="tx2"/>
                </a:solidFill>
              </a:rPr>
              <a:t>Support access to gender-specific health education and services and appropriate obstetrics care for international students and their partners</a:t>
            </a:r>
          </a:p>
          <a:p>
            <a:endParaRPr lang="en-US" dirty="0"/>
          </a:p>
        </p:txBody>
      </p:sp>
    </p:spTree>
    <p:extLst>
      <p:ext uri="{BB962C8B-B14F-4D97-AF65-F5344CB8AC3E}">
        <p14:creationId xmlns:p14="http://schemas.microsoft.com/office/powerpoint/2010/main" val="240205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6" presetID="37"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2" presetID="37"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4BACC6"/>
                </a:solidFill>
              </a:rPr>
              <a:t>Any other Issues?</a:t>
            </a:r>
            <a:endParaRPr lang="en-US" b="1" dirty="0">
              <a:solidFill>
                <a:srgbClr val="4BACC6"/>
              </a:solidFill>
            </a:endParaRPr>
          </a:p>
        </p:txBody>
      </p:sp>
      <p:sp>
        <p:nvSpPr>
          <p:cNvPr id="3" name="Content Placeholder 2"/>
          <p:cNvSpPr>
            <a:spLocks noGrp="1"/>
          </p:cNvSpPr>
          <p:nvPr>
            <p:ph idx="1"/>
          </p:nvPr>
        </p:nvSpPr>
        <p:spPr/>
        <p:txBody>
          <a:bodyPr>
            <a:normAutofit/>
          </a:bodyPr>
          <a:lstStyle/>
          <a:p>
            <a:r>
              <a:rPr lang="en-US" sz="3600" dirty="0" smtClean="0">
                <a:solidFill>
                  <a:schemeClr val="tx2"/>
                </a:solidFill>
              </a:rPr>
              <a:t>Pregnancy?</a:t>
            </a:r>
          </a:p>
          <a:p>
            <a:r>
              <a:rPr lang="en-US" sz="3600" dirty="0" smtClean="0">
                <a:solidFill>
                  <a:schemeClr val="tx2"/>
                </a:solidFill>
              </a:rPr>
              <a:t>Deed to be Reviewed?</a:t>
            </a:r>
          </a:p>
          <a:p>
            <a:r>
              <a:rPr lang="en-US" sz="3600" dirty="0" smtClean="0">
                <a:solidFill>
                  <a:schemeClr val="tx2"/>
                </a:solidFill>
              </a:rPr>
              <a:t>Visa begin and end dates/course begin and end dates?</a:t>
            </a:r>
          </a:p>
          <a:p>
            <a:r>
              <a:rPr lang="en-US" sz="3600" dirty="0" smtClean="0">
                <a:solidFill>
                  <a:schemeClr val="tx2"/>
                </a:solidFill>
              </a:rPr>
              <a:t>Agents?</a:t>
            </a:r>
          </a:p>
          <a:p>
            <a:r>
              <a:rPr lang="en-US" sz="3600" dirty="0" smtClean="0">
                <a:solidFill>
                  <a:schemeClr val="tx2"/>
                </a:solidFill>
              </a:rPr>
              <a:t>Others?</a:t>
            </a:r>
            <a:endParaRPr lang="en-US" sz="3600" dirty="0">
              <a:solidFill>
                <a:schemeClr val="tx2"/>
              </a:solidFill>
            </a:endParaRPr>
          </a:p>
        </p:txBody>
      </p:sp>
    </p:spTree>
    <p:extLst>
      <p:ext uri="{BB962C8B-B14F-4D97-AF65-F5344CB8AC3E}">
        <p14:creationId xmlns:p14="http://schemas.microsoft.com/office/powerpoint/2010/main" val="289096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8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200" accel="100000" fill="hold">
                                          <p:stCondLst>
                                            <p:cond delay="18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6" presetID="37"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anim calcmode="lin" valueType="num">
                                      <p:cBhvr>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8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1" dur="200" accel="100000" fill="hold">
                                          <p:stCondLst>
                                            <p:cond delay="18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22" presetID="37"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2000"/>
                                        <p:tgtEl>
                                          <p:spTgt spid="3">
                                            <p:txEl>
                                              <p:pRg st="2" end="2"/>
                                            </p:txEl>
                                          </p:spTgt>
                                        </p:tgtEl>
                                      </p:cBhvr>
                                    </p:animEffect>
                                    <p:anim calcmode="lin" valueType="num">
                                      <p:cBhvr>
                                        <p:cTn id="25"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8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7" dur="200" accel="100000" fill="hold">
                                          <p:stCondLst>
                                            <p:cond delay="18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8" presetID="37"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2000"/>
                                        <p:tgtEl>
                                          <p:spTgt spid="3">
                                            <p:txEl>
                                              <p:pRg st="3" end="3"/>
                                            </p:txEl>
                                          </p:spTgt>
                                        </p:tgtEl>
                                      </p:cBhvr>
                                    </p:animEffect>
                                    <p:anim calcmode="lin" valueType="num">
                                      <p:cBhvr>
                                        <p:cTn id="31"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18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3" dur="200" accel="100000" fill="hold">
                                          <p:stCondLst>
                                            <p:cond delay="18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4" presetID="37" presetClass="entr" presetSubtype="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2000"/>
                                        <p:tgtEl>
                                          <p:spTgt spid="3">
                                            <p:txEl>
                                              <p:pRg st="4" end="4"/>
                                            </p:txEl>
                                          </p:spTgt>
                                        </p:tgtEl>
                                      </p:cBhvr>
                                    </p:animEffect>
                                    <p:anim calcmode="lin" valueType="num">
                                      <p:cBhvr>
                                        <p:cTn id="37"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8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9" dur="200" accel="100000" fill="hold">
                                          <p:stCondLst>
                                            <p:cond delay="18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solidFill>
              </a:rPr>
              <a:t>Solutions?</a:t>
            </a:r>
            <a:endParaRPr lang="en-US" b="1" dirty="0">
              <a:solidFill>
                <a:schemeClr val="accent5"/>
              </a:solidFill>
            </a:endParaRPr>
          </a:p>
        </p:txBody>
      </p:sp>
      <p:sp>
        <p:nvSpPr>
          <p:cNvPr id="3" name="Content Placeholder 2"/>
          <p:cNvSpPr>
            <a:spLocks noGrp="1"/>
          </p:cNvSpPr>
          <p:nvPr>
            <p:ph idx="1"/>
          </p:nvPr>
        </p:nvSpPr>
        <p:spPr/>
        <p:txBody>
          <a:bodyPr/>
          <a:lstStyle/>
          <a:p>
            <a:r>
              <a:rPr lang="en-US" dirty="0" smtClean="0">
                <a:solidFill>
                  <a:schemeClr val="tx2"/>
                </a:solidFill>
              </a:rPr>
              <a:t>Education Providers to recommend Ambulance cover?</a:t>
            </a:r>
          </a:p>
          <a:p>
            <a:r>
              <a:rPr lang="en-US" dirty="0" err="1" smtClean="0">
                <a:solidFill>
                  <a:schemeClr val="tx2"/>
                </a:solidFill>
              </a:rPr>
              <a:t>Govt</a:t>
            </a:r>
            <a:r>
              <a:rPr lang="en-US" dirty="0" smtClean="0">
                <a:solidFill>
                  <a:schemeClr val="tx2"/>
                </a:solidFill>
              </a:rPr>
              <a:t> guarantee to cover hospital admissions?</a:t>
            </a:r>
          </a:p>
          <a:p>
            <a:r>
              <a:rPr lang="en-US" dirty="0" smtClean="0">
                <a:solidFill>
                  <a:schemeClr val="tx2"/>
                </a:solidFill>
              </a:rPr>
              <a:t>Note competitive advantage of other states</a:t>
            </a:r>
          </a:p>
          <a:p>
            <a:r>
              <a:rPr lang="en-US" dirty="0" smtClean="0">
                <a:solidFill>
                  <a:schemeClr val="tx2"/>
                </a:solidFill>
              </a:rPr>
              <a:t>Education campaign for GPs, and hospital staff?</a:t>
            </a:r>
          </a:p>
          <a:p>
            <a:r>
              <a:rPr lang="en-US" dirty="0" smtClean="0">
                <a:solidFill>
                  <a:schemeClr val="tx2"/>
                </a:solidFill>
              </a:rPr>
              <a:t>Clarification needed re: what students are covered for</a:t>
            </a:r>
          </a:p>
          <a:p>
            <a:endParaRPr lang="en-US" dirty="0"/>
          </a:p>
        </p:txBody>
      </p:sp>
    </p:spTree>
    <p:extLst>
      <p:ext uri="{BB962C8B-B14F-4D97-AF65-F5344CB8AC3E}">
        <p14:creationId xmlns:p14="http://schemas.microsoft.com/office/powerpoint/2010/main" val="378375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6" presetID="37"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22" presetID="37"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8" presetID="37"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1000"/>
                                        <p:tgtEl>
                                          <p:spTgt spid="3">
                                            <p:txEl>
                                              <p:pRg st="3" end="3"/>
                                            </p:txEl>
                                          </p:spTgt>
                                        </p:tgtEl>
                                      </p:cBhvr>
                                    </p:animEffect>
                                    <p:anim calcmode="lin" valueType="num">
                                      <p:cBhvr>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par>
                                <p:cTn id="34" presetID="37" presetClass="entr" presetSubtype="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solidFill>
              </a:rPr>
              <a:t>Contacts</a:t>
            </a:r>
            <a:endParaRPr lang="en-US" b="1" dirty="0">
              <a:solidFill>
                <a:schemeClr val="accent5"/>
              </a:solidFill>
            </a:endParaRPr>
          </a:p>
        </p:txBody>
      </p:sp>
      <p:sp>
        <p:nvSpPr>
          <p:cNvPr id="3" name="Content Placeholder 2"/>
          <p:cNvSpPr>
            <a:spLocks noGrp="1"/>
          </p:cNvSpPr>
          <p:nvPr>
            <p:ph idx="1"/>
          </p:nvPr>
        </p:nvSpPr>
        <p:spPr>
          <a:xfrm>
            <a:off x="457200" y="1417638"/>
            <a:ext cx="8229600" cy="4708525"/>
          </a:xfrm>
        </p:spPr>
        <p:txBody>
          <a:bodyPr>
            <a:normAutofit lnSpcReduction="10000"/>
          </a:bodyPr>
          <a:lstStyle/>
          <a:p>
            <a:pPr marL="0" indent="0">
              <a:buNone/>
            </a:pPr>
            <a:r>
              <a:rPr lang="en-US" b="1" dirty="0" smtClean="0">
                <a:solidFill>
                  <a:schemeClr val="tx2"/>
                </a:solidFill>
              </a:rPr>
              <a:t>If you have anything to add to the report, please contact me</a:t>
            </a:r>
          </a:p>
          <a:p>
            <a:pPr marL="0" indent="0">
              <a:buNone/>
            </a:pPr>
            <a:endParaRPr lang="en-US" sz="1600" b="1" dirty="0">
              <a:solidFill>
                <a:schemeClr val="tx2"/>
              </a:solidFill>
            </a:endParaRPr>
          </a:p>
          <a:p>
            <a:pPr marL="0" indent="0">
              <a:buNone/>
            </a:pPr>
            <a:r>
              <a:rPr lang="en-US" b="1" dirty="0" smtClean="0">
                <a:solidFill>
                  <a:schemeClr val="tx2"/>
                </a:solidFill>
              </a:rPr>
              <a:t>Kate Dempsey</a:t>
            </a:r>
          </a:p>
          <a:p>
            <a:pPr marL="0" indent="0">
              <a:buNone/>
            </a:pPr>
            <a:r>
              <a:rPr lang="en-US" b="1" dirty="0" err="1" smtClean="0">
                <a:solidFill>
                  <a:schemeClr val="tx2"/>
                </a:solidFill>
              </a:rPr>
              <a:t>Ph</a:t>
            </a:r>
            <a:r>
              <a:rPr lang="en-US" b="1" dirty="0" smtClean="0">
                <a:solidFill>
                  <a:schemeClr val="tx2"/>
                </a:solidFill>
              </a:rPr>
              <a:t> 0411 447 714</a:t>
            </a:r>
          </a:p>
          <a:p>
            <a:pPr marL="0" indent="0">
              <a:buNone/>
            </a:pPr>
            <a:r>
              <a:rPr lang="en-US" b="1" dirty="0" smtClean="0">
                <a:solidFill>
                  <a:schemeClr val="tx2"/>
                </a:solidFill>
                <a:hlinkClick r:id="rId3"/>
              </a:rPr>
              <a:t>info@katedempsey.com.au</a:t>
            </a:r>
            <a:endParaRPr lang="en-US" b="1" dirty="0" smtClean="0">
              <a:solidFill>
                <a:schemeClr val="tx2"/>
              </a:solidFill>
            </a:endParaRPr>
          </a:p>
          <a:p>
            <a:pPr marL="0" indent="0">
              <a:buNone/>
            </a:pPr>
            <a:endParaRPr lang="en-US" sz="1600" dirty="0"/>
          </a:p>
          <a:p>
            <a:pPr marL="0" indent="0">
              <a:buNone/>
            </a:pPr>
            <a:r>
              <a:rPr lang="en-US" b="1" dirty="0" smtClean="0">
                <a:solidFill>
                  <a:srgbClr val="1F497D"/>
                </a:solidFill>
              </a:rPr>
              <a:t>Before December 9th</a:t>
            </a:r>
          </a:p>
          <a:p>
            <a:pPr marL="0" indent="0" algn="ctr">
              <a:buNone/>
            </a:pPr>
            <a:r>
              <a:rPr lang="en-US" sz="4400" dirty="0" smtClean="0">
                <a:solidFill>
                  <a:schemeClr val="accent5"/>
                </a:solidFill>
                <a:latin typeface="Apple Chancery"/>
                <a:cs typeface="Apple Chancery"/>
              </a:rPr>
              <a:t>Thanks</a:t>
            </a:r>
          </a:p>
        </p:txBody>
      </p:sp>
    </p:spTree>
    <p:extLst>
      <p:ext uri="{BB962C8B-B14F-4D97-AF65-F5344CB8AC3E}">
        <p14:creationId xmlns:p14="http://schemas.microsoft.com/office/powerpoint/2010/main" val="31641920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solidFill>
              </a:rPr>
              <a:t>Aim for Today</a:t>
            </a:r>
            <a:endParaRPr lang="en-US" b="1" dirty="0">
              <a:solidFill>
                <a:schemeClr val="accent5"/>
              </a:solidFill>
            </a:endParaRPr>
          </a:p>
        </p:txBody>
      </p:sp>
      <p:sp>
        <p:nvSpPr>
          <p:cNvPr id="3" name="Content Placeholder 2"/>
          <p:cNvSpPr>
            <a:spLocks noGrp="1"/>
          </p:cNvSpPr>
          <p:nvPr>
            <p:ph idx="1"/>
          </p:nvPr>
        </p:nvSpPr>
        <p:spPr/>
        <p:txBody>
          <a:bodyPr>
            <a:normAutofit/>
          </a:bodyPr>
          <a:lstStyle/>
          <a:p>
            <a:r>
              <a:rPr lang="en-US" sz="4400" dirty="0" smtClean="0">
                <a:solidFill>
                  <a:schemeClr val="tx2"/>
                </a:solidFill>
              </a:rPr>
              <a:t>Quickly go over the report</a:t>
            </a:r>
          </a:p>
          <a:p>
            <a:r>
              <a:rPr lang="en-US" sz="4400" dirty="0" smtClean="0">
                <a:solidFill>
                  <a:schemeClr val="tx2"/>
                </a:solidFill>
              </a:rPr>
              <a:t>Get your input, ideas, suggestions</a:t>
            </a:r>
            <a:endParaRPr lang="en-US" sz="4400" dirty="0">
              <a:solidFill>
                <a:schemeClr val="tx2"/>
              </a:solidFill>
            </a:endParaRPr>
          </a:p>
        </p:txBody>
      </p:sp>
      <p:pic>
        <p:nvPicPr>
          <p:cNvPr id="5" name="Picture 4" descr="images-4.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8299" y="3293533"/>
            <a:ext cx="5685367" cy="3173228"/>
          </a:xfrm>
          <a:prstGeom prst="rect">
            <a:avLst/>
          </a:prstGeom>
        </p:spPr>
      </p:pic>
    </p:spTree>
    <p:extLst>
      <p:ext uri="{BB962C8B-B14F-4D97-AF65-F5344CB8AC3E}">
        <p14:creationId xmlns:p14="http://schemas.microsoft.com/office/powerpoint/2010/main" val="2378895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dissolve">
                                      <p:cBhvr>
                                        <p:cTn id="2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4BACC6"/>
                </a:solidFill>
              </a:rPr>
              <a:t>What the report will cover</a:t>
            </a:r>
            <a:endParaRPr lang="en-US" b="1" dirty="0">
              <a:solidFill>
                <a:srgbClr val="4BACC6"/>
              </a:solidFill>
            </a:endParaRPr>
          </a:p>
        </p:txBody>
      </p:sp>
      <p:sp>
        <p:nvSpPr>
          <p:cNvPr id="3" name="Content Placeholder 2"/>
          <p:cNvSpPr>
            <a:spLocks noGrp="1"/>
          </p:cNvSpPr>
          <p:nvPr>
            <p:ph idx="1"/>
          </p:nvPr>
        </p:nvSpPr>
        <p:spPr/>
        <p:txBody>
          <a:bodyPr>
            <a:normAutofit fontScale="92500" lnSpcReduction="20000"/>
          </a:bodyPr>
          <a:lstStyle/>
          <a:p>
            <a:r>
              <a:rPr lang="en-AU" dirty="0">
                <a:solidFill>
                  <a:schemeClr val="tx2"/>
                </a:solidFill>
              </a:rPr>
              <a:t>International Students Studying in Australia</a:t>
            </a:r>
          </a:p>
          <a:p>
            <a:pPr marL="0" indent="0">
              <a:buNone/>
            </a:pPr>
            <a:endParaRPr lang="en-AU" dirty="0">
              <a:solidFill>
                <a:schemeClr val="tx2"/>
              </a:solidFill>
            </a:endParaRPr>
          </a:p>
          <a:p>
            <a:r>
              <a:rPr lang="en-AU" dirty="0">
                <a:solidFill>
                  <a:schemeClr val="tx2"/>
                </a:solidFill>
              </a:rPr>
              <a:t>Heath Cover for International Students</a:t>
            </a:r>
          </a:p>
          <a:p>
            <a:pPr marL="0" indent="0">
              <a:buNone/>
            </a:pPr>
            <a:endParaRPr lang="en-AU" dirty="0">
              <a:solidFill>
                <a:schemeClr val="tx2"/>
              </a:solidFill>
            </a:endParaRPr>
          </a:p>
          <a:p>
            <a:r>
              <a:rPr lang="en-AU" dirty="0">
                <a:solidFill>
                  <a:schemeClr val="tx2"/>
                </a:solidFill>
              </a:rPr>
              <a:t>The Complexity of OSHC</a:t>
            </a:r>
          </a:p>
          <a:p>
            <a:pPr marL="0" indent="0">
              <a:buNone/>
            </a:pPr>
            <a:endParaRPr lang="en-AU" dirty="0">
              <a:solidFill>
                <a:schemeClr val="tx2"/>
              </a:solidFill>
            </a:endParaRPr>
          </a:p>
          <a:p>
            <a:r>
              <a:rPr lang="en-AU" dirty="0">
                <a:solidFill>
                  <a:schemeClr val="tx2"/>
                </a:solidFill>
              </a:rPr>
              <a:t>Issues with OSHC</a:t>
            </a:r>
          </a:p>
          <a:p>
            <a:pPr marL="0" indent="0">
              <a:buNone/>
            </a:pPr>
            <a:endParaRPr lang="en-AU" dirty="0">
              <a:solidFill>
                <a:schemeClr val="tx2"/>
              </a:solidFill>
            </a:endParaRPr>
          </a:p>
          <a:p>
            <a:r>
              <a:rPr lang="en-AU" dirty="0">
                <a:solidFill>
                  <a:schemeClr val="tx2"/>
                </a:solidFill>
              </a:rPr>
              <a:t>Call to Action</a:t>
            </a:r>
          </a:p>
          <a:p>
            <a:pPr marL="0" indent="0">
              <a:buNone/>
            </a:pPr>
            <a:endParaRPr lang="en-AU" dirty="0"/>
          </a:p>
          <a:p>
            <a:endParaRPr lang="en-US" dirty="0"/>
          </a:p>
        </p:txBody>
      </p:sp>
      <p:pic>
        <p:nvPicPr>
          <p:cNvPr id="4" name="Picture 3" descr="images-2.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4250" y="3268663"/>
            <a:ext cx="2857500" cy="2857500"/>
          </a:xfrm>
          <a:prstGeom prst="rect">
            <a:avLst/>
          </a:prstGeom>
        </p:spPr>
      </p:pic>
    </p:spTree>
    <p:extLst>
      <p:ext uri="{BB962C8B-B14F-4D97-AF65-F5344CB8AC3E}">
        <p14:creationId xmlns:p14="http://schemas.microsoft.com/office/powerpoint/2010/main" val="351998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3"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7" presetClass="entr" presetSubtype="0" fill="hold" grpId="0"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1000"/>
                                        <p:tgtEl>
                                          <p:spTgt spid="3">
                                            <p:txEl>
                                              <p:pRg st="8" end="8"/>
                                            </p:txEl>
                                          </p:spTgt>
                                        </p:tgtEl>
                                      </p:cBhvr>
                                    </p:animEffect>
                                    <p:anim calcmode="lin" valueType="num">
                                      <p:cBhvr>
                                        <p:cTn id="4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6"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solidFill>
              </a:rPr>
              <a:t>So what is new?</a:t>
            </a:r>
            <a:endParaRPr lang="en-US" b="1" dirty="0">
              <a:solidFill>
                <a:schemeClr val="accent5"/>
              </a:solidFill>
            </a:endParaRPr>
          </a:p>
        </p:txBody>
      </p:sp>
      <p:sp>
        <p:nvSpPr>
          <p:cNvPr id="3" name="Content Placeholder 2"/>
          <p:cNvSpPr>
            <a:spLocks noGrp="1"/>
          </p:cNvSpPr>
          <p:nvPr>
            <p:ph idx="1"/>
          </p:nvPr>
        </p:nvSpPr>
        <p:spPr/>
        <p:txBody>
          <a:bodyPr/>
          <a:lstStyle/>
          <a:p>
            <a:pPr marL="0" indent="0">
              <a:buNone/>
            </a:pPr>
            <a:r>
              <a:rPr lang="en-US" b="1" dirty="0">
                <a:solidFill>
                  <a:schemeClr val="tx2"/>
                </a:solidFill>
              </a:rPr>
              <a:t>All international students studying in Australia must have Overseas Student Health Cover (OSHC) for themselves and any dependents that accompany them.</a:t>
            </a:r>
            <a:r>
              <a:rPr lang="en-AU" b="1" dirty="0" smtClean="0">
                <a:solidFill>
                  <a:schemeClr val="tx2"/>
                </a:solidFill>
                <a:effectLst/>
              </a:rPr>
              <a:t> </a:t>
            </a:r>
            <a:endParaRPr lang="en-US" b="1" dirty="0">
              <a:solidFill>
                <a:schemeClr val="tx2"/>
              </a:solidFill>
            </a:endParaRPr>
          </a:p>
        </p:txBody>
      </p:sp>
      <p:pic>
        <p:nvPicPr>
          <p:cNvPr id="4" name="Picture 3" descr="Unknow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5167" y="3869267"/>
            <a:ext cx="5969000" cy="2811088"/>
          </a:xfrm>
          <a:prstGeom prst="rect">
            <a:avLst/>
          </a:prstGeom>
        </p:spPr>
      </p:pic>
    </p:spTree>
    <p:extLst>
      <p:ext uri="{BB962C8B-B14F-4D97-AF65-F5344CB8AC3E}">
        <p14:creationId xmlns:p14="http://schemas.microsoft.com/office/powerpoint/2010/main" val="3340840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dissolve">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solidFill>
              </a:rPr>
              <a:t>Its still happening</a:t>
            </a:r>
            <a:endParaRPr lang="en-US" b="1" dirty="0">
              <a:solidFill>
                <a:schemeClr val="accent5"/>
              </a:solidFill>
            </a:endParaRPr>
          </a:p>
        </p:txBody>
      </p:sp>
      <p:sp>
        <p:nvSpPr>
          <p:cNvPr id="3" name="Content Placeholder 2"/>
          <p:cNvSpPr>
            <a:spLocks noGrp="1"/>
          </p:cNvSpPr>
          <p:nvPr>
            <p:ph idx="1"/>
          </p:nvPr>
        </p:nvSpPr>
        <p:spPr/>
        <p:txBody>
          <a:bodyPr/>
          <a:lstStyle/>
          <a:p>
            <a:pPr marL="0" indent="0">
              <a:buNone/>
            </a:pPr>
            <a:r>
              <a:rPr lang="en-AU" dirty="0" smtClean="0">
                <a:solidFill>
                  <a:schemeClr val="tx2"/>
                </a:solidFill>
              </a:rPr>
              <a:t>Just two weeks ago in Melbourne, </a:t>
            </a:r>
            <a:r>
              <a:rPr lang="en-AU" dirty="0" err="1" smtClean="0">
                <a:solidFill>
                  <a:schemeClr val="tx2"/>
                </a:solidFill>
              </a:rPr>
              <a:t>Saanvi</a:t>
            </a:r>
            <a:r>
              <a:rPr lang="en-AU" dirty="0">
                <a:solidFill>
                  <a:schemeClr val="tx2"/>
                </a:solidFill>
              </a:rPr>
              <a:t>, a young female student was brought to a public hospital doubled over in excruciating pain</a:t>
            </a:r>
            <a:r>
              <a:rPr lang="en-AU" dirty="0" smtClean="0">
                <a:solidFill>
                  <a:schemeClr val="tx2"/>
                </a:solidFill>
                <a:effectLst/>
              </a:rPr>
              <a:t> …..</a:t>
            </a:r>
            <a:endParaRPr lang="en-US" dirty="0">
              <a:solidFill>
                <a:schemeClr val="tx2"/>
              </a:solidFill>
            </a:endParaRPr>
          </a:p>
        </p:txBody>
      </p:sp>
      <p:pic>
        <p:nvPicPr>
          <p:cNvPr id="4" name="Picture 3" descr="images-3.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7667" y="3600450"/>
            <a:ext cx="6032500" cy="3024718"/>
          </a:xfrm>
          <a:prstGeom prst="rect">
            <a:avLst/>
          </a:prstGeom>
        </p:spPr>
      </p:pic>
    </p:spTree>
    <p:extLst>
      <p:ext uri="{BB962C8B-B14F-4D97-AF65-F5344CB8AC3E}">
        <p14:creationId xmlns:p14="http://schemas.microsoft.com/office/powerpoint/2010/main" val="280846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2" name="Content Placeholder 11" descr="Screen Shot 2015-11-12 at 3.15.18 p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2119" t="-3716" r="-3202" b="13987"/>
          <a:stretch/>
        </p:blipFill>
        <p:spPr>
          <a:xfrm>
            <a:off x="457200" y="-296332"/>
            <a:ext cx="8686800" cy="7154332"/>
          </a:xfrm>
        </p:spPr>
      </p:pic>
    </p:spTree>
    <p:extLst>
      <p:ext uri="{BB962C8B-B14F-4D97-AF65-F5344CB8AC3E}">
        <p14:creationId xmlns:p14="http://schemas.microsoft.com/office/powerpoint/2010/main" val="1806916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5"/>
                </a:solidFill>
              </a:rPr>
              <a:t>What is an emergency?</a:t>
            </a:r>
            <a:endParaRPr lang="en-US" b="1" dirty="0">
              <a:solidFill>
                <a:schemeClr val="accent5"/>
              </a:solidFill>
            </a:endParaRPr>
          </a:p>
        </p:txBody>
      </p:sp>
      <p:sp>
        <p:nvSpPr>
          <p:cNvPr id="3" name="Content Placeholder 2"/>
          <p:cNvSpPr>
            <a:spLocks noGrp="1"/>
          </p:cNvSpPr>
          <p:nvPr>
            <p:ph idx="1"/>
          </p:nvPr>
        </p:nvSpPr>
        <p:spPr/>
        <p:txBody>
          <a:bodyPr>
            <a:normAutofit fontScale="70000" lnSpcReduction="20000"/>
          </a:bodyPr>
          <a:lstStyle/>
          <a:p>
            <a:r>
              <a:rPr lang="en-US" dirty="0" smtClean="0">
                <a:solidFill>
                  <a:srgbClr val="1F497D"/>
                </a:solidFill>
              </a:rPr>
              <a:t>a risk of serious morbidity or mortality and requiring urgent assessment and resuscitation; or </a:t>
            </a:r>
            <a:endParaRPr lang="en-AU" dirty="0" smtClean="0">
              <a:solidFill>
                <a:srgbClr val="1F497D"/>
              </a:solidFill>
            </a:endParaRPr>
          </a:p>
          <a:p>
            <a:r>
              <a:rPr lang="en-US" dirty="0" smtClean="0">
                <a:solidFill>
                  <a:srgbClr val="1F497D"/>
                </a:solidFill>
              </a:rPr>
              <a:t>suspected acute organ or system failure; or </a:t>
            </a:r>
            <a:endParaRPr lang="en-AU" dirty="0" smtClean="0">
              <a:solidFill>
                <a:srgbClr val="1F497D"/>
              </a:solidFill>
            </a:endParaRPr>
          </a:p>
          <a:p>
            <a:r>
              <a:rPr lang="en-US" dirty="0" smtClean="0">
                <a:solidFill>
                  <a:srgbClr val="1F497D"/>
                </a:solidFill>
              </a:rPr>
              <a:t>an illness or injury where the viability of function of a body part or organ is acutely threatened; or </a:t>
            </a:r>
            <a:endParaRPr lang="en-AU" dirty="0" smtClean="0">
              <a:solidFill>
                <a:srgbClr val="1F497D"/>
              </a:solidFill>
            </a:endParaRPr>
          </a:p>
          <a:p>
            <a:r>
              <a:rPr lang="en-US" dirty="0" smtClean="0">
                <a:solidFill>
                  <a:srgbClr val="1F497D"/>
                </a:solidFill>
              </a:rPr>
              <a:t>a drug overdose, toxic substance or toxin effect; or </a:t>
            </a:r>
            <a:endParaRPr lang="en-AU" dirty="0" smtClean="0">
              <a:solidFill>
                <a:srgbClr val="1F497D"/>
              </a:solidFill>
            </a:endParaRPr>
          </a:p>
          <a:p>
            <a:r>
              <a:rPr lang="en-US" dirty="0" smtClean="0">
                <a:solidFill>
                  <a:srgbClr val="1F497D"/>
                </a:solidFill>
              </a:rPr>
              <a:t>psychiatric disturbance whereby the health of the patient or other people is at immediate risk; or </a:t>
            </a:r>
            <a:endParaRPr lang="en-AU" dirty="0" smtClean="0">
              <a:solidFill>
                <a:srgbClr val="1F497D"/>
              </a:solidFill>
            </a:endParaRPr>
          </a:p>
          <a:p>
            <a:r>
              <a:rPr lang="en-US" dirty="0" smtClean="0">
                <a:solidFill>
                  <a:srgbClr val="1F497D"/>
                </a:solidFill>
              </a:rPr>
              <a:t>severe pain where the viability or function of a body part or organ is suspected to be acutely threatened; or </a:t>
            </a:r>
            <a:endParaRPr lang="en-AU" dirty="0" smtClean="0">
              <a:solidFill>
                <a:srgbClr val="1F497D"/>
              </a:solidFill>
            </a:endParaRPr>
          </a:p>
          <a:p>
            <a:r>
              <a:rPr lang="en-US" dirty="0" smtClean="0">
                <a:solidFill>
                  <a:srgbClr val="1F497D"/>
                </a:solidFill>
              </a:rPr>
              <a:t>acute </a:t>
            </a:r>
            <a:r>
              <a:rPr lang="en-US" dirty="0" err="1" smtClean="0">
                <a:solidFill>
                  <a:srgbClr val="1F497D"/>
                </a:solidFill>
              </a:rPr>
              <a:t>haemorrhaging</a:t>
            </a:r>
            <a:r>
              <a:rPr lang="en-US" dirty="0" smtClean="0">
                <a:solidFill>
                  <a:srgbClr val="1F497D"/>
                </a:solidFill>
              </a:rPr>
              <a:t> and requiring urgent assessment and treatment; or </a:t>
            </a:r>
            <a:endParaRPr lang="en-AU" dirty="0" smtClean="0">
              <a:solidFill>
                <a:srgbClr val="1F497D"/>
              </a:solidFill>
            </a:endParaRPr>
          </a:p>
          <a:p>
            <a:r>
              <a:rPr lang="en-AU" dirty="0" smtClean="0">
                <a:solidFill>
                  <a:srgbClr val="1F497D"/>
                </a:solidFill>
              </a:rPr>
              <a:t>a condition that requires immediate admission to avoid imminent morbidity or mortality</a:t>
            </a:r>
            <a:r>
              <a:rPr lang="en-AU" dirty="0" smtClean="0">
                <a:solidFill>
                  <a:srgbClr val="1F497D"/>
                </a:solidFill>
                <a:effectLst/>
              </a:rPr>
              <a:t> </a:t>
            </a:r>
            <a:endParaRPr lang="en-US" dirty="0" smtClean="0">
              <a:solidFill>
                <a:srgbClr val="1F497D"/>
              </a:solidFill>
            </a:endParaRPr>
          </a:p>
          <a:p>
            <a:endParaRPr lang="en-US" dirty="0"/>
          </a:p>
        </p:txBody>
      </p:sp>
    </p:spTree>
    <p:extLst>
      <p:ext uri="{BB962C8B-B14F-4D97-AF65-F5344CB8AC3E}">
        <p14:creationId xmlns:p14="http://schemas.microsoft.com/office/powerpoint/2010/main" val="172182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1000"/>
                                        <p:tgtEl>
                                          <p:spTgt spid="3">
                                            <p:txEl>
                                              <p:pRg st="7" end="7"/>
                                            </p:txEl>
                                          </p:spTgt>
                                        </p:tgtEl>
                                      </p:cBhvr>
                                    </p:animEffect>
                                    <p:anim calcmode="lin" valueType="num">
                                      <p:cBhvr>
                                        <p:cTn id="6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5"/>
                </a:solidFill>
              </a:rPr>
              <a:t>When is a new pain a pre-existing injury?</a:t>
            </a:r>
            <a:endParaRPr lang="en-US" b="1" dirty="0">
              <a:solidFill>
                <a:schemeClr val="accent5"/>
              </a:solidFill>
            </a:endParaRPr>
          </a:p>
        </p:txBody>
      </p:sp>
      <p:sp>
        <p:nvSpPr>
          <p:cNvPr id="3" name="Content Placeholder 2"/>
          <p:cNvSpPr>
            <a:spLocks noGrp="1"/>
          </p:cNvSpPr>
          <p:nvPr>
            <p:ph idx="1"/>
          </p:nvPr>
        </p:nvSpPr>
        <p:spPr>
          <a:xfrm>
            <a:off x="457200" y="1672696"/>
            <a:ext cx="8229600" cy="4525963"/>
          </a:xfrm>
        </p:spPr>
        <p:txBody>
          <a:bodyPr>
            <a:normAutofit/>
          </a:bodyPr>
          <a:lstStyle/>
          <a:p>
            <a:pPr marL="0" indent="0">
              <a:buNone/>
            </a:pPr>
            <a:r>
              <a:rPr lang="en-US" dirty="0">
                <a:solidFill>
                  <a:schemeClr val="tx2"/>
                </a:solidFill>
              </a:rPr>
              <a:t>An AusAID student who is in Australia in 2015 through a disability program has no use of his arm after an accident 10 years ago. </a:t>
            </a:r>
            <a:endParaRPr lang="en-US" dirty="0" smtClean="0">
              <a:solidFill>
                <a:schemeClr val="tx2"/>
              </a:solidFill>
            </a:endParaRPr>
          </a:p>
          <a:p>
            <a:pPr marL="0" indent="0">
              <a:buNone/>
            </a:pPr>
            <a:endParaRPr lang="en-US" dirty="0">
              <a:solidFill>
                <a:schemeClr val="tx2"/>
              </a:solidFill>
            </a:endParaRPr>
          </a:p>
          <a:p>
            <a:pPr marL="0" indent="0">
              <a:buNone/>
            </a:pPr>
            <a:r>
              <a:rPr lang="en-US" dirty="0" smtClean="0">
                <a:solidFill>
                  <a:schemeClr val="tx2"/>
                </a:solidFill>
              </a:rPr>
              <a:t>A </a:t>
            </a:r>
            <a:r>
              <a:rPr lang="en-US" dirty="0">
                <a:solidFill>
                  <a:schemeClr val="tx2"/>
                </a:solidFill>
              </a:rPr>
              <a:t>few weeks ago he felt severe pain in the arm and went to </a:t>
            </a:r>
            <a:r>
              <a:rPr lang="en-US" dirty="0" smtClean="0">
                <a:solidFill>
                  <a:schemeClr val="tx2"/>
                </a:solidFill>
              </a:rPr>
              <a:t>hospital….</a:t>
            </a:r>
            <a:endParaRPr lang="en-US" dirty="0">
              <a:solidFill>
                <a:schemeClr val="tx2"/>
              </a:solidFill>
            </a:endParaRPr>
          </a:p>
        </p:txBody>
      </p:sp>
    </p:spTree>
    <p:extLst>
      <p:ext uri="{BB962C8B-B14F-4D97-AF65-F5344CB8AC3E}">
        <p14:creationId xmlns:p14="http://schemas.microsoft.com/office/powerpoint/2010/main" val="246390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5"/>
                </a:solidFill>
              </a:rPr>
              <a:t>There is no Government Mandated Price</a:t>
            </a:r>
            <a:endParaRPr lang="en-US" b="1" dirty="0">
              <a:solidFill>
                <a:schemeClr val="accent5"/>
              </a:solidFill>
            </a:endParaRPr>
          </a:p>
        </p:txBody>
      </p:sp>
      <p:pic>
        <p:nvPicPr>
          <p:cNvPr id="4" name="Content Placeholder 3" descr="Screen Shot 2015-11-12 at 4.42.40 pm.png"/>
          <p:cNvPicPr>
            <a:picLocks noGrp="1" noChangeAspect="1"/>
          </p:cNvPicPr>
          <p:nvPr>
            <p:ph idx="1"/>
          </p:nvPr>
        </p:nvPicPr>
        <p:blipFill rotWithShape="1">
          <a:blip r:embed="rId3">
            <a:extLst>
              <a:ext uri="{28A0092B-C50C-407E-A947-70E740481C1C}">
                <a14:useLocalDpi xmlns:a14="http://schemas.microsoft.com/office/drawing/2010/main" val="0"/>
              </a:ext>
            </a:extLst>
          </a:blip>
          <a:srcRect l="7597" t="3510" r="7597" b="-14997"/>
          <a:stretch/>
        </p:blipFill>
        <p:spPr>
          <a:xfrm>
            <a:off x="0" y="1417638"/>
            <a:ext cx="9144000" cy="5440362"/>
          </a:xfrm>
        </p:spPr>
      </p:pic>
    </p:spTree>
    <p:extLst>
      <p:ext uri="{BB962C8B-B14F-4D97-AF65-F5344CB8AC3E}">
        <p14:creationId xmlns:p14="http://schemas.microsoft.com/office/powerpoint/2010/main" val="369348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2859</TotalTime>
  <Words>1110</Words>
  <Application>Microsoft Office PowerPoint</Application>
  <PresentationFormat>On-screen Show (4:3)</PresentationFormat>
  <Paragraphs>131</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Apple Chancery</vt:lpstr>
      <vt:lpstr>Arial</vt:lpstr>
      <vt:lpstr>Calibri</vt:lpstr>
      <vt:lpstr>Office Theme</vt:lpstr>
      <vt:lpstr> Payment before Treatment  for International Students  </vt:lpstr>
      <vt:lpstr>Aim for Today</vt:lpstr>
      <vt:lpstr>What the report will cover</vt:lpstr>
      <vt:lpstr>So what is new?</vt:lpstr>
      <vt:lpstr>Its still happening</vt:lpstr>
      <vt:lpstr>PowerPoint Presentation</vt:lpstr>
      <vt:lpstr>What is an emergency?</vt:lpstr>
      <vt:lpstr>When is a new pain a pre-existing injury?</vt:lpstr>
      <vt:lpstr>There is no Government Mandated Price</vt:lpstr>
      <vt:lpstr>Australian Human Rights Commission </vt:lpstr>
      <vt:lpstr>Any other Issues?</vt:lpstr>
      <vt:lpstr>Solutions?</vt:lpstr>
      <vt:lpstr>Contacts</vt:lpstr>
    </vt:vector>
  </TitlesOfParts>
  <Company>Kate Dempsey &amp; Associates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Payment before Treatment  for International Students Payment before Treatment  for International Students</dc:title>
  <dc:creator>Kate</dc:creator>
  <cp:lastModifiedBy>ISANA</cp:lastModifiedBy>
  <cp:revision>34</cp:revision>
  <dcterms:created xsi:type="dcterms:W3CDTF">2015-11-11T01:14:23Z</dcterms:created>
  <dcterms:modified xsi:type="dcterms:W3CDTF">2015-11-25T23:04:53Z</dcterms:modified>
</cp:coreProperties>
</file>