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83" r:id="rId4"/>
    <p:sldId id="287" r:id="rId5"/>
    <p:sldId id="272" r:id="rId6"/>
    <p:sldId id="273" r:id="rId7"/>
    <p:sldId id="288" r:id="rId8"/>
    <p:sldId id="289" r:id="rId9"/>
    <p:sldId id="290" r:id="rId10"/>
    <p:sldId id="284" r:id="rId11"/>
    <p:sldId id="278" r:id="rId12"/>
    <p:sldId id="279" r:id="rId13"/>
    <p:sldId id="281" r:id="rId14"/>
    <p:sldId id="282" r:id="rId15"/>
    <p:sldId id="268" r:id="rId16"/>
    <p:sldId id="26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2321" autoAdjust="0"/>
  </p:normalViewPr>
  <p:slideViewPr>
    <p:cSldViewPr>
      <p:cViewPr varScale="1">
        <p:scale>
          <a:sx n="32" d="100"/>
          <a:sy n="32" d="100"/>
        </p:scale>
        <p:origin x="26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E88727C6-EE63-438D-AE1D-BFC474F8444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F947064B-E885-474C-B9D8-4CD08982A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50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828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82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155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AU" sz="1000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097" indent="-2858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22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51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80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5098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238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680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96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ED635A-C08C-4C7D-AAE1-3F28E6489082}" type="slidenum">
              <a:rPr lang="en-MY">
                <a:latin typeface="Calibri" pitchFamily="34" charset="0"/>
              </a:rPr>
              <a:pPr eaLnBrk="1" hangingPunct="1"/>
              <a:t>12</a:t>
            </a:fld>
            <a:endParaRPr lang="en-MY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36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605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AU" sz="1000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097" indent="-2858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22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51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80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5098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238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680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96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ED635A-C08C-4C7D-AAE1-3F28E6489082}" type="slidenum">
              <a:rPr lang="en-MY">
                <a:latin typeface="Calibri" pitchFamily="34" charset="0"/>
              </a:rPr>
              <a:pPr eaLnBrk="1" hangingPunct="1"/>
              <a:t>14</a:t>
            </a:fld>
            <a:endParaRPr lang="en-MY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330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69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63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36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31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AU" sz="10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097" indent="-2858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22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51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80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5098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238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680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96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51BC48-8EAD-4D33-8FA3-77D3227C137C}" type="slidenum">
              <a:rPr lang="en-MY">
                <a:latin typeface="Calibri" pitchFamily="34" charset="0"/>
              </a:rPr>
              <a:pPr eaLnBrk="1" hangingPunct="1"/>
              <a:t>5</a:t>
            </a:fld>
            <a:endParaRPr lang="en-MY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9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097" indent="-2858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22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51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80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5098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238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680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96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28287B-22BF-4887-A24F-83B4C3E1F139}" type="slidenum">
              <a:rPr lang="en-MY">
                <a:latin typeface="Calibri" pitchFamily="34" charset="0"/>
              </a:rPr>
              <a:pPr eaLnBrk="1" hangingPunct="1"/>
              <a:t>6</a:t>
            </a:fld>
            <a:endParaRPr lang="en-MY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0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AU" sz="7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097" indent="-2858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22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51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80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5098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238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680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96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0AD9BB-0484-4F61-B4A3-F1924E3B9A60}" type="slidenum">
              <a:rPr lang="en-MY">
                <a:latin typeface="Calibri" pitchFamily="34" charset="0"/>
              </a:rPr>
              <a:pPr eaLnBrk="1" hangingPunct="1"/>
              <a:t>7</a:t>
            </a:fld>
            <a:endParaRPr lang="en-MY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8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AU" sz="1000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097" indent="-2858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22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51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807" indent="-2286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5098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238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680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969" indent="-228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ED635A-C08C-4C7D-AAE1-3F28E6489082}" type="slidenum">
              <a:rPr lang="en-MY">
                <a:latin typeface="Calibri" pitchFamily="34" charset="0"/>
              </a:rPr>
              <a:pPr eaLnBrk="1" hangingPunct="1"/>
              <a:t>8</a:t>
            </a:fld>
            <a:endParaRPr lang="en-MY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64B-E885-474C-B9D8-4CD08982AAD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69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52F59E4-9B10-45A8-9F0C-5AB22D1178CB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3DBDD9-2289-4739-845F-FC636F339362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04" y="260648"/>
            <a:ext cx="8964488" cy="2952328"/>
          </a:xfrm>
        </p:spPr>
        <p:txBody>
          <a:bodyPr>
            <a:noAutofit/>
          </a:bodyPr>
          <a:lstStyle/>
          <a:p>
            <a:br>
              <a:rPr lang="en-AU" sz="3200" b="1" i="1" dirty="0"/>
            </a:br>
            <a:br>
              <a:rPr lang="en-AU" sz="3200" b="1" i="1" dirty="0"/>
            </a:br>
            <a:br>
              <a:rPr lang="en-AU" sz="3200" b="1" i="1" dirty="0"/>
            </a:br>
            <a:br>
              <a:rPr lang="en-AU" sz="3200" b="1" i="1" dirty="0"/>
            </a:br>
            <a:br>
              <a:rPr lang="en-AU" sz="3200" b="1" i="1" dirty="0"/>
            </a:br>
            <a:br>
              <a:rPr lang="en-AU" sz="3200" b="1" i="1" dirty="0"/>
            </a:br>
            <a:br>
              <a:rPr lang="en-AU" sz="3200" b="1" i="1" dirty="0"/>
            </a:br>
            <a:br>
              <a:rPr lang="en-AU" sz="3200" b="1" i="1" dirty="0"/>
            </a:br>
            <a:r>
              <a:rPr lang="en-AU" sz="3200" b="1" dirty="0">
                <a:effectLst/>
              </a:rPr>
              <a:t>WHAT IS ACADEMIC SUCCESS FOR INTERNATIONAL POSTGRADUATE STUDENTS? A QUALITATIVE STUDY OF STUDENT AND STAFF PERSPECTIVES AT A MALAYSIAN UNIVERSITY</a:t>
            </a:r>
            <a:endParaRPr lang="en-AU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640960" cy="2664296"/>
          </a:xfrm>
        </p:spPr>
        <p:txBody>
          <a:bodyPr>
            <a:normAutofit fontScale="62500" lnSpcReduction="20000"/>
          </a:bodyPr>
          <a:lstStyle/>
          <a:p>
            <a:r>
              <a:rPr lang="en-AU" sz="4000" b="1" dirty="0">
                <a:effectLst/>
              </a:rPr>
              <a:t>Dr </a:t>
            </a:r>
            <a:r>
              <a:rPr lang="en-AU" sz="4000" b="1" dirty="0" err="1">
                <a:effectLst/>
              </a:rPr>
              <a:t>Jasvir</a:t>
            </a:r>
            <a:r>
              <a:rPr lang="en-AU" sz="4000" b="1" dirty="0">
                <a:effectLst/>
              </a:rPr>
              <a:t> Kaur </a:t>
            </a:r>
            <a:r>
              <a:rPr lang="en-AU" sz="4000" b="1" dirty="0" err="1">
                <a:effectLst/>
              </a:rPr>
              <a:t>Nachatar</a:t>
            </a:r>
            <a:r>
              <a:rPr lang="en-AU" sz="4000" b="1" dirty="0">
                <a:effectLst/>
              </a:rPr>
              <a:t> Singh</a:t>
            </a:r>
            <a:endParaRPr lang="en-AU" sz="4000" dirty="0">
              <a:effectLst/>
            </a:endParaRPr>
          </a:p>
          <a:p>
            <a:r>
              <a:rPr lang="en-AU" sz="4000" dirty="0">
                <a:effectLst/>
              </a:rPr>
              <a:t>Early Career Development Fellow</a:t>
            </a:r>
          </a:p>
          <a:p>
            <a:r>
              <a:rPr lang="en-AU" sz="4000" dirty="0">
                <a:effectLst/>
              </a:rPr>
              <a:t>La Trobe University </a:t>
            </a:r>
          </a:p>
          <a:p>
            <a:r>
              <a:rPr lang="en-AU" sz="4000" dirty="0">
                <a:effectLst/>
              </a:rPr>
              <a:t>Melbourne, Australia </a:t>
            </a:r>
          </a:p>
          <a:p>
            <a:endParaRPr lang="en-AU" dirty="0">
              <a:effectLst/>
            </a:endParaRPr>
          </a:p>
          <a:p>
            <a:endParaRPr lang="en-AU" dirty="0">
              <a:effectLst/>
            </a:endParaRPr>
          </a:p>
          <a:p>
            <a:r>
              <a:rPr lang="en-AU" sz="5100" b="1" dirty="0">
                <a:solidFill>
                  <a:srgbClr val="FFFF00"/>
                </a:solidFill>
                <a:effectLst/>
              </a:rPr>
              <a:t>17th </a:t>
            </a:r>
            <a:r>
              <a:rPr lang="en-AU" sz="5100" b="1" dirty="0" err="1">
                <a:solidFill>
                  <a:srgbClr val="FFFF00"/>
                </a:solidFill>
                <a:effectLst/>
              </a:rPr>
              <a:t>ISANA</a:t>
            </a:r>
            <a:r>
              <a:rPr lang="en-AU" sz="5100" b="1" dirty="0">
                <a:solidFill>
                  <a:srgbClr val="FFFF00"/>
                </a:solidFill>
                <a:effectLst/>
              </a:rPr>
              <a:t> VIC/TAS Conference 2016 </a:t>
            </a:r>
            <a:r>
              <a:rPr lang="en-AU" sz="5100" b="1" dirty="0">
                <a:effectLst/>
              </a:rPr>
              <a:t> </a:t>
            </a:r>
          </a:p>
          <a:p>
            <a:endParaRPr lang="en-AU" dirty="0">
              <a:effectLst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68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609653"/>
          </a:xfrm>
        </p:spPr>
        <p:txBody>
          <a:bodyPr>
            <a:noAutofit/>
          </a:bodyPr>
          <a:lstStyle/>
          <a:p>
            <a:r>
              <a:rPr lang="en-AU" sz="3200" dirty="0"/>
              <a:t>In the Western world -  limited connections are made between adjustment experiences and academic success. </a:t>
            </a:r>
          </a:p>
          <a:p>
            <a:pPr marL="0" indent="0">
              <a:buNone/>
            </a:pPr>
            <a:endParaRPr lang="en-AU" sz="3200" dirty="0"/>
          </a:p>
          <a:p>
            <a:r>
              <a:rPr lang="en-AU" sz="3200" dirty="0"/>
              <a:t>In Malaysia, research studies are mainly focused on adjustment and general challenges of undergraduate international students in Malaysia.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84176"/>
          </a:xfrm>
        </p:spPr>
        <p:txBody>
          <a:bodyPr/>
          <a:lstStyle/>
          <a:p>
            <a:r>
              <a:rPr lang="en-AU" sz="4400" b="1" dirty="0"/>
              <a:t>So, what are the factors and challenges to academic success?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93864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339752" y="1377482"/>
            <a:ext cx="5107700" cy="406774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2339752" y="297362"/>
            <a:ext cx="5112568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Institutional Facilities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304" y="4221088"/>
            <a:ext cx="3456384" cy="20882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Individual Characteristics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9787" y="4221088"/>
            <a:ext cx="3276872" cy="20882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Family &amp; Friends</a:t>
            </a:r>
          </a:p>
        </p:txBody>
      </p:sp>
      <p:sp>
        <p:nvSpPr>
          <p:cNvPr id="5" name="Oval 4"/>
          <p:cNvSpPr/>
          <p:nvPr/>
        </p:nvSpPr>
        <p:spPr>
          <a:xfrm>
            <a:off x="2754406" y="1944418"/>
            <a:ext cx="4278391" cy="2304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Factors of achieving academic success </a:t>
            </a:r>
          </a:p>
        </p:txBody>
      </p:sp>
    </p:spTree>
    <p:extLst>
      <p:ext uri="{BB962C8B-B14F-4D97-AF65-F5344CB8AC3E}">
        <p14:creationId xmlns:p14="http://schemas.microsoft.com/office/powerpoint/2010/main" val="240223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3" y="0"/>
            <a:ext cx="9000231" cy="1143000"/>
          </a:xfrm>
        </p:spPr>
        <p:txBody>
          <a:bodyPr/>
          <a:lstStyle/>
          <a:p>
            <a:pPr>
              <a:defRPr/>
            </a:pPr>
            <a:r>
              <a:rPr lang="en-AU" b="1" dirty="0"/>
              <a:t>Interesting Points to note 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114800" cy="4320480"/>
          </a:xfrm>
        </p:spPr>
        <p:txBody>
          <a:bodyPr>
            <a:normAutofit lnSpcReduction="10000"/>
          </a:bodyPr>
          <a:lstStyle/>
          <a:p>
            <a:r>
              <a:rPr lang="en-AU" b="1" dirty="0">
                <a:solidFill>
                  <a:schemeClr val="tx1"/>
                </a:solidFill>
              </a:rPr>
              <a:t>English </a:t>
            </a:r>
          </a:p>
          <a:p>
            <a:r>
              <a:rPr lang="en-AU" b="1" dirty="0">
                <a:solidFill>
                  <a:schemeClr val="tx1"/>
                </a:solidFill>
              </a:rPr>
              <a:t>Interaction with peers and lecturers </a:t>
            </a:r>
          </a:p>
          <a:p>
            <a:r>
              <a:rPr lang="en-AU" b="1" dirty="0">
                <a:solidFill>
                  <a:schemeClr val="tx1"/>
                </a:solidFill>
              </a:rPr>
              <a:t>Library services</a:t>
            </a:r>
          </a:p>
          <a:p>
            <a:r>
              <a:rPr lang="en-AU" b="1" dirty="0">
                <a:solidFill>
                  <a:schemeClr val="tx1"/>
                </a:solidFill>
              </a:rPr>
              <a:t>Financial </a:t>
            </a:r>
          </a:p>
          <a:p>
            <a:r>
              <a:rPr lang="en-AU" b="1" dirty="0">
                <a:solidFill>
                  <a:schemeClr val="tx1"/>
                </a:solidFill>
              </a:rPr>
              <a:t>Accommodation </a:t>
            </a:r>
          </a:p>
          <a:p>
            <a:pPr marL="0" indent="0">
              <a:buNone/>
            </a:pPr>
            <a:endParaRPr lang="en-A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b="1" dirty="0">
                <a:solidFill>
                  <a:srgbClr val="7030A0"/>
                </a:solidFill>
              </a:rPr>
              <a:t>Academic &amp; Social Adjustment Purposes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27984" y="2105323"/>
            <a:ext cx="4248918" cy="4420021"/>
          </a:xfrm>
        </p:spPr>
        <p:txBody>
          <a:bodyPr>
            <a:normAutofit lnSpcReduction="1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Institutional Facilities </a:t>
            </a:r>
          </a:p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    - Faculty </a:t>
            </a:r>
          </a:p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    - </a:t>
            </a:r>
            <a:r>
              <a:rPr lang="en-AU" b="1" dirty="0">
                <a:solidFill>
                  <a:schemeClr val="tx1"/>
                </a:solidFill>
              </a:rPr>
              <a:t>Library Services </a:t>
            </a:r>
          </a:p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    - PSO</a:t>
            </a:r>
          </a:p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    - </a:t>
            </a:r>
            <a:r>
              <a:rPr lang="en-AU" b="1" dirty="0">
                <a:solidFill>
                  <a:schemeClr val="tx1"/>
                </a:solidFill>
              </a:rPr>
              <a:t>Hostel</a:t>
            </a:r>
          </a:p>
          <a:p>
            <a:r>
              <a:rPr lang="en-AU" b="1" dirty="0">
                <a:solidFill>
                  <a:srgbClr val="FF0000"/>
                </a:solidFill>
              </a:rPr>
              <a:t>Individual Characteristics </a:t>
            </a:r>
          </a:p>
          <a:p>
            <a:r>
              <a:rPr lang="en-AU" b="1" dirty="0">
                <a:solidFill>
                  <a:srgbClr val="FF0000"/>
                </a:solidFill>
              </a:rPr>
              <a:t>Family &amp; Friends </a:t>
            </a:r>
            <a:endParaRPr lang="en-AU" dirty="0"/>
          </a:p>
          <a:p>
            <a:pPr>
              <a:buFont typeface="Wingdings" pitchFamily="2" charset="2"/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3200" b="1" dirty="0">
                <a:solidFill>
                  <a:srgbClr val="0070C0"/>
                </a:solidFill>
              </a:rPr>
              <a:t>Academic Success Achievement </a:t>
            </a:r>
          </a:p>
          <a:p>
            <a:endParaRPr lang="en-AU" dirty="0"/>
          </a:p>
        </p:txBody>
      </p:sp>
      <p:sp>
        <p:nvSpPr>
          <p:cNvPr id="2048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9750" y="1052513"/>
            <a:ext cx="3657600" cy="658812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4000"/>
              <a:t>Literature </a:t>
            </a:r>
          </a:p>
        </p:txBody>
      </p:sp>
      <p:sp>
        <p:nvSpPr>
          <p:cNvPr id="2048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56100" y="1052513"/>
            <a:ext cx="3657600" cy="658812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4000"/>
              <a:t>Findings </a:t>
            </a:r>
          </a:p>
        </p:txBody>
      </p:sp>
    </p:spTree>
    <p:extLst>
      <p:ext uri="{BB962C8B-B14F-4D97-AF65-F5344CB8AC3E}">
        <p14:creationId xmlns:p14="http://schemas.microsoft.com/office/powerpoint/2010/main" val="303267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75998" cy="1512168"/>
          </a:xfrm>
        </p:spPr>
        <p:txBody>
          <a:bodyPr/>
          <a:lstStyle/>
          <a:p>
            <a:r>
              <a:rPr lang="en-AU" b="1" dirty="0"/>
              <a:t>Challenges of Achieving Academic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>
                <a:solidFill>
                  <a:srgbClr val="FF0000"/>
                </a:solidFill>
              </a:rPr>
              <a:t>Academic</a:t>
            </a:r>
          </a:p>
          <a:p>
            <a:r>
              <a:rPr lang="en-AU" sz="2800" dirty="0">
                <a:solidFill>
                  <a:srgbClr val="FF0000"/>
                </a:solidFill>
              </a:rPr>
              <a:t> </a:t>
            </a:r>
            <a:r>
              <a:rPr lang="en-AU" sz="2800" dirty="0">
                <a:solidFill>
                  <a:schemeClr val="tx1"/>
                </a:solidFill>
              </a:rPr>
              <a:t>English &amp; Malay Languages</a:t>
            </a:r>
          </a:p>
          <a:p>
            <a:r>
              <a:rPr lang="en-AU" sz="2800" dirty="0">
                <a:solidFill>
                  <a:schemeClr val="tx1"/>
                </a:solidFill>
              </a:rPr>
              <a:t>Quality of Supervision </a:t>
            </a:r>
          </a:p>
          <a:p>
            <a:r>
              <a:rPr lang="en-AU" sz="2800" dirty="0">
                <a:solidFill>
                  <a:schemeClr val="tx1"/>
                </a:solidFill>
              </a:rPr>
              <a:t>Library </a:t>
            </a:r>
          </a:p>
          <a:p>
            <a:r>
              <a:rPr lang="en-AU" sz="2800" dirty="0">
                <a:solidFill>
                  <a:schemeClr val="tx1"/>
                </a:solidFill>
              </a:rPr>
              <a:t>Research Training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4400" b="1" dirty="0">
                <a:solidFill>
                  <a:srgbClr val="FF0000"/>
                </a:solidFill>
              </a:rPr>
              <a:t>Social </a:t>
            </a:r>
          </a:p>
          <a:p>
            <a:r>
              <a:rPr lang="en-AU" sz="2800" dirty="0">
                <a:solidFill>
                  <a:schemeClr val="tx1"/>
                </a:solidFill>
              </a:rPr>
              <a:t>Accommodation </a:t>
            </a:r>
          </a:p>
          <a:p>
            <a:r>
              <a:rPr lang="en-AU" sz="2800" dirty="0">
                <a:solidFill>
                  <a:schemeClr val="tx1"/>
                </a:solidFill>
              </a:rPr>
              <a:t>Homesickness</a:t>
            </a:r>
          </a:p>
          <a:p>
            <a:r>
              <a:rPr lang="en-AU" sz="2800" dirty="0">
                <a:solidFill>
                  <a:schemeClr val="tx1"/>
                </a:solidFill>
              </a:rPr>
              <a:t>Barriers of Friendship</a:t>
            </a:r>
          </a:p>
          <a:p>
            <a:r>
              <a:rPr lang="en-AU" sz="2800" dirty="0">
                <a:solidFill>
                  <a:schemeClr val="tx1"/>
                </a:solidFill>
              </a:rPr>
              <a:t>Financial </a:t>
            </a:r>
          </a:p>
          <a:p>
            <a:r>
              <a:rPr lang="en-AU" sz="2800" dirty="0">
                <a:solidFill>
                  <a:schemeClr val="tx1"/>
                </a:solidFill>
              </a:rPr>
              <a:t>General Living Conditions </a:t>
            </a:r>
          </a:p>
        </p:txBody>
      </p:sp>
    </p:spTree>
    <p:extLst>
      <p:ext uri="{BB962C8B-B14F-4D97-AF65-F5344CB8AC3E}">
        <p14:creationId xmlns:p14="http://schemas.microsoft.com/office/powerpoint/2010/main" val="266022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3" y="0"/>
            <a:ext cx="9000231" cy="1143000"/>
          </a:xfrm>
        </p:spPr>
        <p:txBody>
          <a:bodyPr/>
          <a:lstStyle/>
          <a:p>
            <a:pPr>
              <a:defRPr/>
            </a:pPr>
            <a:r>
              <a:rPr lang="en-AU" b="1" dirty="0"/>
              <a:t>Interesting Points to note 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sz="quarter" idx="2"/>
          </p:nvPr>
        </p:nvSpPr>
        <p:spPr>
          <a:xfrm>
            <a:off x="179512" y="2060848"/>
            <a:ext cx="4248472" cy="4608512"/>
          </a:xfrm>
        </p:spPr>
        <p:txBody>
          <a:bodyPr>
            <a:normAutofit lnSpcReduction="10000"/>
          </a:bodyPr>
          <a:lstStyle/>
          <a:p>
            <a:r>
              <a:rPr lang="en-AU" b="1" dirty="0">
                <a:solidFill>
                  <a:schemeClr val="tx1"/>
                </a:solidFill>
              </a:rPr>
              <a:t>English </a:t>
            </a:r>
          </a:p>
          <a:p>
            <a:r>
              <a:rPr lang="en-AU" b="1" dirty="0">
                <a:solidFill>
                  <a:schemeClr val="tx1"/>
                </a:solidFill>
              </a:rPr>
              <a:t>Interaction with peers and lecturers </a:t>
            </a:r>
          </a:p>
          <a:p>
            <a:r>
              <a:rPr lang="en-AU" b="1" dirty="0">
                <a:solidFill>
                  <a:schemeClr val="tx1"/>
                </a:solidFill>
              </a:rPr>
              <a:t>Library services</a:t>
            </a:r>
          </a:p>
          <a:p>
            <a:r>
              <a:rPr lang="en-AU" b="1" dirty="0">
                <a:solidFill>
                  <a:schemeClr val="tx1"/>
                </a:solidFill>
              </a:rPr>
              <a:t>Financial </a:t>
            </a:r>
          </a:p>
          <a:p>
            <a:r>
              <a:rPr lang="en-AU" b="1" dirty="0">
                <a:solidFill>
                  <a:schemeClr val="tx1"/>
                </a:solidFill>
              </a:rPr>
              <a:t>Accommodation </a:t>
            </a:r>
          </a:p>
          <a:p>
            <a:r>
              <a:rPr lang="en-AU" b="1" dirty="0">
                <a:solidFill>
                  <a:schemeClr val="tx1"/>
                </a:solidFill>
              </a:rPr>
              <a:t> Loneliness/Homesickness </a:t>
            </a:r>
            <a:endParaRPr lang="en-AU" dirty="0"/>
          </a:p>
          <a:p>
            <a:pPr marL="0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AU" b="1" dirty="0">
                <a:solidFill>
                  <a:srgbClr val="7030A0"/>
                </a:solidFill>
              </a:rPr>
              <a:t>Academic &amp; Social Adjustment Purposes </a:t>
            </a:r>
          </a:p>
          <a:p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9992" y="2060848"/>
            <a:ext cx="4464496" cy="479715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English &amp; </a:t>
            </a:r>
            <a:r>
              <a:rPr lang="en-AU" b="1" dirty="0">
                <a:solidFill>
                  <a:srgbClr val="FF0000"/>
                </a:solidFill>
              </a:rPr>
              <a:t>Malay Languages</a:t>
            </a:r>
          </a:p>
          <a:p>
            <a:r>
              <a:rPr lang="en-AU" b="1" dirty="0">
                <a:solidFill>
                  <a:srgbClr val="FF0000"/>
                </a:solidFill>
              </a:rPr>
              <a:t>Quality of Supervision </a:t>
            </a:r>
          </a:p>
          <a:p>
            <a:r>
              <a:rPr lang="en-AU" dirty="0">
                <a:solidFill>
                  <a:schemeClr val="tx1"/>
                </a:solidFill>
              </a:rPr>
              <a:t>Library </a:t>
            </a:r>
          </a:p>
          <a:p>
            <a:r>
              <a:rPr lang="en-AU" b="1" dirty="0">
                <a:solidFill>
                  <a:srgbClr val="FF0000"/>
                </a:solidFill>
              </a:rPr>
              <a:t>Research Training </a:t>
            </a:r>
          </a:p>
          <a:p>
            <a:r>
              <a:rPr lang="en-AU" dirty="0">
                <a:solidFill>
                  <a:schemeClr val="tx1"/>
                </a:solidFill>
              </a:rPr>
              <a:t>Accommodation </a:t>
            </a:r>
          </a:p>
          <a:p>
            <a:r>
              <a:rPr lang="en-AU" dirty="0">
                <a:solidFill>
                  <a:schemeClr val="tx1"/>
                </a:solidFill>
              </a:rPr>
              <a:t>Homesickness</a:t>
            </a:r>
          </a:p>
          <a:p>
            <a:r>
              <a:rPr lang="en-AU" b="1" dirty="0">
                <a:solidFill>
                  <a:srgbClr val="FF0000"/>
                </a:solidFill>
              </a:rPr>
              <a:t>Barriers of Friendship</a:t>
            </a:r>
          </a:p>
          <a:p>
            <a:r>
              <a:rPr lang="en-AU" dirty="0">
                <a:solidFill>
                  <a:schemeClr val="tx1"/>
                </a:solidFill>
              </a:rPr>
              <a:t>Financial </a:t>
            </a:r>
          </a:p>
          <a:p>
            <a:r>
              <a:rPr lang="en-AU" b="1" dirty="0">
                <a:solidFill>
                  <a:srgbClr val="FF0000"/>
                </a:solidFill>
              </a:rPr>
              <a:t>General Living Conditions </a:t>
            </a:r>
          </a:p>
          <a:p>
            <a:pPr algn="ctr">
              <a:buNone/>
            </a:pPr>
            <a:r>
              <a:rPr lang="en-AU" b="1" dirty="0">
                <a:solidFill>
                  <a:srgbClr val="0070C0"/>
                </a:solidFill>
              </a:rPr>
              <a:t>Academic Success Achievement </a:t>
            </a:r>
          </a:p>
          <a:p>
            <a:pPr>
              <a:buFont typeface="Wingdings" pitchFamily="2" charset="2"/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048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9750" y="1052513"/>
            <a:ext cx="3657600" cy="658812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4000"/>
              <a:t>Literature </a:t>
            </a:r>
          </a:p>
        </p:txBody>
      </p:sp>
      <p:sp>
        <p:nvSpPr>
          <p:cNvPr id="2048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56100" y="1052513"/>
            <a:ext cx="3657600" cy="658812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4000"/>
              <a:t>Findings </a:t>
            </a:r>
          </a:p>
        </p:txBody>
      </p:sp>
    </p:spTree>
    <p:extLst>
      <p:ext uri="{BB962C8B-B14F-4D97-AF65-F5344CB8AC3E}">
        <p14:creationId xmlns:p14="http://schemas.microsoft.com/office/powerpoint/2010/main" val="4000820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132856"/>
            <a:ext cx="8712968" cy="4608512"/>
          </a:xfrm>
        </p:spPr>
        <p:txBody>
          <a:bodyPr>
            <a:normAutofit/>
          </a:bodyPr>
          <a:lstStyle/>
          <a:p>
            <a:r>
              <a:rPr lang="en-AU" sz="3600" dirty="0"/>
              <a:t> Contribution to theory (body of knowledge)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Practical 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 Build research skill environment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 Assimilation programs 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 Supervision system </a:t>
            </a:r>
          </a:p>
          <a:p>
            <a:pPr marL="0" indent="0">
              <a:buNone/>
            </a:pP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49217" cy="1512168"/>
          </a:xfrm>
        </p:spPr>
        <p:txBody>
          <a:bodyPr/>
          <a:lstStyle/>
          <a:p>
            <a:r>
              <a:rPr lang="en-AU" b="1" dirty="0"/>
              <a:t>Implications of these findings</a:t>
            </a:r>
          </a:p>
        </p:txBody>
      </p:sp>
    </p:spTree>
    <p:extLst>
      <p:ext uri="{BB962C8B-B14F-4D97-AF65-F5344CB8AC3E}">
        <p14:creationId xmlns:p14="http://schemas.microsoft.com/office/powerpoint/2010/main" val="39417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32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988841"/>
            <a:ext cx="8352927" cy="4464496"/>
          </a:xfrm>
        </p:spPr>
        <p:txBody>
          <a:bodyPr>
            <a:noAutofit/>
          </a:bodyPr>
          <a:lstStyle/>
          <a:p>
            <a:r>
              <a:rPr lang="en-AU" sz="5400" dirty="0"/>
              <a:t> Research Journey  </a:t>
            </a:r>
          </a:p>
          <a:p>
            <a:r>
              <a:rPr lang="en-AU" sz="5400" dirty="0"/>
              <a:t> Research Findings</a:t>
            </a:r>
          </a:p>
          <a:p>
            <a:r>
              <a:rPr lang="en-AU" sz="5400" dirty="0"/>
              <a:t> Implications of </a:t>
            </a:r>
          </a:p>
          <a:p>
            <a:pPr marL="0" indent="0">
              <a:buNone/>
            </a:pPr>
            <a:r>
              <a:rPr lang="en-AU" sz="5400" dirty="0"/>
              <a:t>     Findings </a:t>
            </a:r>
          </a:p>
          <a:p>
            <a:endParaRPr lang="en-AU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b="1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2300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132856"/>
            <a:ext cx="8712967" cy="4276997"/>
          </a:xfrm>
        </p:spPr>
        <p:txBody>
          <a:bodyPr>
            <a:noAutofit/>
          </a:bodyPr>
          <a:lstStyle/>
          <a:p>
            <a:r>
              <a:rPr lang="en-AU" sz="4800" b="1" dirty="0">
                <a:solidFill>
                  <a:srgbClr val="FF0000"/>
                </a:solidFill>
              </a:rPr>
              <a:t> Personal &amp; Academic  </a:t>
            </a:r>
          </a:p>
          <a:p>
            <a:pPr marL="0" indent="0">
              <a:buNone/>
            </a:pPr>
            <a:r>
              <a:rPr lang="en-AU" sz="4800" b="1" dirty="0">
                <a:solidFill>
                  <a:srgbClr val="FF0000"/>
                </a:solidFill>
              </a:rPr>
              <a:t>     reasons </a:t>
            </a:r>
          </a:p>
          <a:p>
            <a:r>
              <a:rPr lang="en-AU" sz="4800" b="1" dirty="0">
                <a:solidFill>
                  <a:srgbClr val="FF0000"/>
                </a:solidFill>
              </a:rPr>
              <a:t> Why Malaysia?</a:t>
            </a:r>
          </a:p>
          <a:p>
            <a:r>
              <a:rPr lang="en-AU" sz="4800" b="1" dirty="0">
                <a:solidFill>
                  <a:srgbClr val="FF0000"/>
                </a:solidFill>
              </a:rPr>
              <a:t> Why international </a:t>
            </a:r>
          </a:p>
          <a:p>
            <a:pPr marL="0" indent="0">
              <a:buNone/>
            </a:pPr>
            <a:r>
              <a:rPr lang="en-AU" sz="4800" b="1" dirty="0">
                <a:solidFill>
                  <a:srgbClr val="FF0000"/>
                </a:solidFill>
              </a:rPr>
              <a:t>     postgraduate students?</a:t>
            </a:r>
          </a:p>
          <a:p>
            <a:endParaRPr lang="en-AU" sz="4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224136"/>
          </a:xfrm>
        </p:spPr>
        <p:txBody>
          <a:bodyPr/>
          <a:lstStyle/>
          <a:p>
            <a:r>
              <a:rPr lang="en-AU" b="1" dirty="0"/>
              <a:t>How this study came about?</a:t>
            </a:r>
          </a:p>
        </p:txBody>
      </p:sp>
    </p:spTree>
    <p:extLst>
      <p:ext uri="{BB962C8B-B14F-4D97-AF65-F5344CB8AC3E}">
        <p14:creationId xmlns:p14="http://schemas.microsoft.com/office/powerpoint/2010/main" val="317242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4" y="764704"/>
            <a:ext cx="7781147" cy="2283007"/>
          </a:xfrm>
        </p:spPr>
        <p:txBody>
          <a:bodyPr/>
          <a:lstStyle/>
          <a:p>
            <a:r>
              <a:rPr lang="en-AU" sz="6600" b="1" dirty="0"/>
              <a:t>What is academic success?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" y="3861048"/>
            <a:ext cx="807905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227703" y="476672"/>
            <a:ext cx="8664777" cy="1301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cap="none" dirty="0"/>
              <a:t>THE USUAL </a:t>
            </a:r>
            <a:r>
              <a:rPr lang="en-US" sz="4800" b="1" dirty="0"/>
              <a:t>SUSPECTS</a:t>
            </a:r>
            <a:endParaRPr lang="en-MY" sz="4800" b="1" cap="none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8640960" cy="4320480"/>
          </a:xfrm>
        </p:spPr>
        <p:txBody>
          <a:bodyPr/>
          <a:lstStyle/>
          <a:p>
            <a:pPr eaLnBrk="1" hangingPunct="1"/>
            <a:r>
              <a:rPr lang="en-US" sz="3200" dirty="0"/>
              <a:t>Cumulative Grade Point Average (CGPA),</a:t>
            </a:r>
          </a:p>
          <a:p>
            <a:pPr eaLnBrk="1" hangingPunct="1"/>
            <a:r>
              <a:rPr lang="en-US" sz="3200" dirty="0"/>
              <a:t>Grade Point Average (GPA) and/or </a:t>
            </a:r>
          </a:p>
          <a:p>
            <a:pPr eaLnBrk="1" hangingPunct="1"/>
            <a:r>
              <a:rPr lang="en-US" sz="3200" dirty="0"/>
              <a:t>Time taken to complete a course or degree as the proxy for academic success</a:t>
            </a:r>
          </a:p>
          <a:p>
            <a:pPr eaLnBrk="1" hangingPunct="1"/>
            <a:endParaRPr lang="en-US" sz="3200" dirty="0"/>
          </a:p>
          <a:p>
            <a:pPr algn="ctr" eaLnBrk="1" hangingPunct="1">
              <a:buFont typeface="Arial" charset="0"/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ARE THESE SUFFICIENT AS PROXY TO ACADEMIC SUCCESS ???</a:t>
            </a:r>
            <a:endParaRPr lang="en-MY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3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xfrm>
            <a:off x="1979712" y="-819472"/>
            <a:ext cx="7467600" cy="4248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br>
              <a:rPr lang="en-AU" sz="9600" b="1" cap="none" dirty="0">
                <a:solidFill>
                  <a:srgbClr val="FF0000"/>
                </a:solidFill>
              </a:rPr>
            </a:br>
            <a:br>
              <a:rPr lang="en-AU" sz="9600" b="1" cap="none" dirty="0">
                <a:solidFill>
                  <a:srgbClr val="FF0000"/>
                </a:solidFill>
              </a:rPr>
            </a:br>
            <a:br>
              <a:rPr lang="en-AU" sz="9600" b="1" cap="none" dirty="0">
                <a:solidFill>
                  <a:srgbClr val="FF0000"/>
                </a:solidFill>
              </a:rPr>
            </a:br>
            <a:r>
              <a:rPr lang="en-AU" sz="9600" b="1" cap="none" dirty="0">
                <a:solidFill>
                  <a:srgbClr val="FF0000"/>
                </a:solidFill>
              </a:rPr>
              <a:t>FINDINGS</a:t>
            </a:r>
            <a:r>
              <a:rPr lang="en-AU" sz="9600" b="1" cap="none" dirty="0"/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95275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76672"/>
            <a:ext cx="257943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2633531" y="1988840"/>
            <a:ext cx="3744416" cy="33761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529305" y="2859450"/>
            <a:ext cx="1902786" cy="229600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Academic Success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562" y="32953"/>
            <a:ext cx="2448272" cy="2276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448" y="1496604"/>
            <a:ext cx="2775709" cy="295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" y="1496604"/>
            <a:ext cx="2838822" cy="295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638278"/>
            <a:ext cx="299438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5382" y="4638278"/>
            <a:ext cx="317235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9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3" y="0"/>
            <a:ext cx="9000231" cy="1143000"/>
          </a:xfrm>
        </p:spPr>
        <p:txBody>
          <a:bodyPr/>
          <a:lstStyle/>
          <a:p>
            <a:pPr>
              <a:defRPr/>
            </a:pPr>
            <a:r>
              <a:rPr lang="en-AU" b="1" dirty="0"/>
              <a:t>Contribution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114800" cy="3886200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Grades </a:t>
            </a:r>
          </a:p>
          <a:p>
            <a:r>
              <a:rPr lang="en-AU" sz="2800" b="1" dirty="0">
                <a:solidFill>
                  <a:srgbClr val="FF0000"/>
                </a:solidFill>
              </a:rPr>
              <a:t>Time taken to complete studies</a:t>
            </a:r>
          </a:p>
          <a:p>
            <a:pPr marL="0" indent="0">
              <a:buNone/>
            </a:pPr>
            <a:endParaRPr lang="en-AU" sz="2800" dirty="0"/>
          </a:p>
          <a:p>
            <a:endParaRPr lang="en-AU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27984" y="2105323"/>
            <a:ext cx="4248918" cy="4564037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Academic achievement</a:t>
            </a:r>
          </a:p>
          <a:p>
            <a:r>
              <a:rPr lang="en-AU" sz="2800" dirty="0">
                <a:solidFill>
                  <a:schemeClr val="tx1"/>
                </a:solidFill>
              </a:rPr>
              <a:t>Personal skills</a:t>
            </a:r>
          </a:p>
          <a:p>
            <a:r>
              <a:rPr lang="en-AU" sz="2800" dirty="0"/>
              <a:t>Exploration of international life</a:t>
            </a:r>
          </a:p>
          <a:p>
            <a:r>
              <a:rPr lang="en-AU" sz="2800" dirty="0"/>
              <a:t>Application of knowledge to society </a:t>
            </a:r>
          </a:p>
          <a:p>
            <a:r>
              <a:rPr lang="en-AU" sz="2800" dirty="0"/>
              <a:t>Research and publication skills</a:t>
            </a:r>
          </a:p>
          <a:p>
            <a:pPr>
              <a:buFont typeface="Wingdings" pitchFamily="2" charset="2"/>
              <a:buNone/>
            </a:pPr>
            <a:endParaRPr lang="en-AU" sz="2800" dirty="0"/>
          </a:p>
          <a:p>
            <a:endParaRPr lang="en-AU" sz="2800" dirty="0"/>
          </a:p>
          <a:p>
            <a:endParaRPr lang="en-AU" sz="2800" dirty="0"/>
          </a:p>
        </p:txBody>
      </p:sp>
      <p:sp>
        <p:nvSpPr>
          <p:cNvPr id="2048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9750" y="1052513"/>
            <a:ext cx="3657600" cy="658812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4000"/>
              <a:t>Literature </a:t>
            </a:r>
          </a:p>
        </p:txBody>
      </p:sp>
      <p:sp>
        <p:nvSpPr>
          <p:cNvPr id="2048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56100" y="1052513"/>
            <a:ext cx="3657600" cy="658812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4000"/>
              <a:t>Findings </a:t>
            </a:r>
          </a:p>
        </p:txBody>
      </p:sp>
    </p:spTree>
    <p:extLst>
      <p:ext uri="{BB962C8B-B14F-4D97-AF65-F5344CB8AC3E}">
        <p14:creationId xmlns:p14="http://schemas.microsoft.com/office/powerpoint/2010/main" val="97250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132856"/>
            <a:ext cx="8712968" cy="4608512"/>
          </a:xfrm>
        </p:spPr>
        <p:txBody>
          <a:bodyPr>
            <a:normAutofit fontScale="92500" lnSpcReduction="20000"/>
          </a:bodyPr>
          <a:lstStyle/>
          <a:p>
            <a:r>
              <a:rPr lang="en-AU" sz="3600" dirty="0"/>
              <a:t> Contribution to theory – first study to breakthrough the traditional concept </a:t>
            </a:r>
          </a:p>
          <a:p>
            <a:r>
              <a:rPr lang="en-AU" sz="3600" b="1" dirty="0">
                <a:solidFill>
                  <a:srgbClr val="FF0000"/>
                </a:solidFill>
              </a:rPr>
              <a:t>Practical 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 Build research skills environment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 Assimilation programs 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 Workshops, programs on building soft </a:t>
            </a:r>
          </a:p>
          <a:p>
            <a:pPr marL="411480" lvl="1" indent="0">
              <a:buNone/>
            </a:pPr>
            <a:r>
              <a:rPr lang="en-AU" sz="3600" b="1" dirty="0">
                <a:solidFill>
                  <a:srgbClr val="FF0000"/>
                </a:solidFill>
              </a:rPr>
              <a:t>     skills</a:t>
            </a:r>
          </a:p>
          <a:p>
            <a:pPr lvl="1"/>
            <a:r>
              <a:rPr lang="en-AU" sz="3600" b="1" dirty="0">
                <a:solidFill>
                  <a:srgbClr val="FF0000"/>
                </a:solidFill>
              </a:rPr>
              <a:t> Integrate EMPLOYABILITY skills </a:t>
            </a:r>
          </a:p>
          <a:p>
            <a:pPr marL="411480" lvl="1" indent="0">
              <a:buNone/>
            </a:pPr>
            <a:r>
              <a:rPr lang="en-AU" sz="3600" b="1" dirty="0">
                <a:solidFill>
                  <a:srgbClr val="FF0000"/>
                </a:solidFill>
              </a:rPr>
              <a:t>     in the subjects</a:t>
            </a:r>
          </a:p>
          <a:p>
            <a:pPr marL="0" indent="0">
              <a:buNone/>
            </a:pP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49217" cy="1512168"/>
          </a:xfrm>
        </p:spPr>
        <p:txBody>
          <a:bodyPr/>
          <a:lstStyle/>
          <a:p>
            <a:r>
              <a:rPr lang="en-AU" b="1" dirty="0"/>
              <a:t>Implications of these findings</a:t>
            </a:r>
          </a:p>
        </p:txBody>
      </p:sp>
    </p:spTree>
    <p:extLst>
      <p:ext uri="{BB962C8B-B14F-4D97-AF65-F5344CB8AC3E}">
        <p14:creationId xmlns:p14="http://schemas.microsoft.com/office/powerpoint/2010/main" val="653898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4669</TotalTime>
  <Words>390</Words>
  <Application>Microsoft Office PowerPoint</Application>
  <PresentationFormat>On-screen Show (4:3)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Wingdings</vt:lpstr>
      <vt:lpstr>Hardcover</vt:lpstr>
      <vt:lpstr>        WHAT IS ACADEMIC SUCCESS FOR INTERNATIONAL POSTGRADUATE STUDENTS? A QUALITATIVE STUDY OF STUDENT AND STAFF PERSPECTIVES AT A MALAYSIAN UNIVERSITY</vt:lpstr>
      <vt:lpstr>Outline</vt:lpstr>
      <vt:lpstr>How this study came about?</vt:lpstr>
      <vt:lpstr>What is academic success?</vt:lpstr>
      <vt:lpstr>THE USUAL SUSPECTS</vt:lpstr>
      <vt:lpstr>   FINDINGS </vt:lpstr>
      <vt:lpstr>PowerPoint Presentation</vt:lpstr>
      <vt:lpstr>Contribution</vt:lpstr>
      <vt:lpstr>Implications of these findings</vt:lpstr>
      <vt:lpstr>So, what are the factors and challenges to academic success?</vt:lpstr>
      <vt:lpstr>PowerPoint Presentation</vt:lpstr>
      <vt:lpstr>Interesting Points to note </vt:lpstr>
      <vt:lpstr>Challenges of Achieving Academic Success</vt:lpstr>
      <vt:lpstr>Interesting Points to note </vt:lpstr>
      <vt:lpstr>Implications of these findings</vt:lpstr>
      <vt:lpstr>Thank YOU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HERDSA 2013  The importance of place for international students’ choice of university: a Malaysian case-study</dc:title>
  <dc:creator>Jasvir Nachatar Singh</dc:creator>
  <cp:lastModifiedBy>ISANA</cp:lastModifiedBy>
  <cp:revision>82</cp:revision>
  <cp:lastPrinted>2016-05-05T07:22:28Z</cp:lastPrinted>
  <dcterms:created xsi:type="dcterms:W3CDTF">2013-06-24T00:58:51Z</dcterms:created>
  <dcterms:modified xsi:type="dcterms:W3CDTF">2016-09-28T02:24:15Z</dcterms:modified>
</cp:coreProperties>
</file>