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326" r:id="rId2"/>
    <p:sldId id="380" r:id="rId3"/>
    <p:sldId id="398" r:id="rId4"/>
    <p:sldId id="361" r:id="rId5"/>
    <p:sldId id="393" r:id="rId6"/>
    <p:sldId id="367" r:id="rId7"/>
    <p:sldId id="399" r:id="rId8"/>
    <p:sldId id="400" r:id="rId9"/>
    <p:sldId id="402" r:id="rId10"/>
    <p:sldId id="403" r:id="rId11"/>
    <p:sldId id="401" r:id="rId12"/>
    <p:sldId id="404" r:id="rId1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06">
          <p15:clr>
            <a:srgbClr val="A4A3A4"/>
          </p15:clr>
        </p15:guide>
        <p15:guide id="2" orient="horz" pos="165">
          <p15:clr>
            <a:srgbClr val="A4A3A4"/>
          </p15:clr>
        </p15:guide>
        <p15:guide id="3" orient="horz" pos="916">
          <p15:clr>
            <a:srgbClr val="A4A3A4"/>
          </p15:clr>
        </p15:guide>
        <p15:guide id="4" orient="horz" pos="4197">
          <p15:clr>
            <a:srgbClr val="A4A3A4"/>
          </p15:clr>
        </p15:guide>
        <p15:guide id="5" pos="197">
          <p15:clr>
            <a:srgbClr val="A4A3A4"/>
          </p15:clr>
        </p15:guide>
        <p15:guide id="6" pos="5558">
          <p15:clr>
            <a:srgbClr val="A4A3A4"/>
          </p15:clr>
        </p15:guide>
        <p15:guide id="7" pos="34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33"/>
    <a:srgbClr val="999999"/>
    <a:srgbClr val="A6A6A6"/>
    <a:srgbClr val="666666"/>
    <a:srgbClr val="878687"/>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619" autoAdjust="0"/>
    <p:restoredTop sz="83543" autoAdjust="0"/>
  </p:normalViewPr>
  <p:slideViewPr>
    <p:cSldViewPr snapToGrid="0" showGuides="1">
      <p:cViewPr varScale="1">
        <p:scale>
          <a:sx n="79" d="100"/>
          <a:sy n="79" d="100"/>
        </p:scale>
        <p:origin x="2016" y="78"/>
      </p:cViewPr>
      <p:guideLst>
        <p:guide orient="horz" pos="3706"/>
        <p:guide orient="horz" pos="165"/>
        <p:guide orient="horz" pos="916"/>
        <p:guide orient="horz" pos="4197"/>
        <p:guide pos="197"/>
        <p:guide pos="5558"/>
        <p:guide pos="34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8E55542-A376-4794-BE17-DF660918C6C3}" type="datetimeFigureOut">
              <a:rPr lang="en-AU" smtClean="0"/>
              <a:t>26/11/2015</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DC2FD85-9337-4C4E-AD2C-DE57A15918C2}" type="slidenum">
              <a:rPr lang="en-AU" smtClean="0"/>
              <a:t>‹#›</a:t>
            </a:fld>
            <a:endParaRPr lang="en-AU"/>
          </a:p>
        </p:txBody>
      </p:sp>
      <p:sp>
        <p:nvSpPr>
          <p:cNvPr id="8" name="hc" descr="UNCLASSIFIED"/>
          <p:cNvSpPr txBox="1"/>
          <p:nvPr/>
        </p:nvSpPr>
        <p:spPr>
          <a:xfrm>
            <a:off x="0" y="0"/>
            <a:ext cx="6797675" cy="230832"/>
          </a:xfrm>
          <a:prstGeom prst="rect">
            <a:avLst/>
          </a:prstGeom>
          <a:noFill/>
        </p:spPr>
        <p:txBody>
          <a:bodyPr vert="horz" rtlCol="0">
            <a:spAutoFit/>
          </a:bodyPr>
          <a:lstStyle/>
          <a:p>
            <a:pPr algn="ctr"/>
            <a:r>
              <a:rPr lang="en-AU" sz="900" smtClean="0">
                <a:solidFill>
                  <a:srgbClr val="000000"/>
                </a:solidFill>
                <a:latin typeface="arial"/>
              </a:rPr>
              <a:t>UNCLASSIFIED</a:t>
            </a:r>
            <a:endParaRPr lang="en-AU" sz="900">
              <a:solidFill>
                <a:srgbClr val="000000"/>
              </a:solidFill>
              <a:latin typeface="arial"/>
            </a:endParaRPr>
          </a:p>
        </p:txBody>
      </p:sp>
      <p:sp>
        <p:nvSpPr>
          <p:cNvPr id="9" name="fc" descr="UNCLASSIFIED"/>
          <p:cNvSpPr txBox="1"/>
          <p:nvPr/>
        </p:nvSpPr>
        <p:spPr>
          <a:xfrm>
            <a:off x="0" y="9725978"/>
            <a:ext cx="6797675" cy="230832"/>
          </a:xfrm>
          <a:prstGeom prst="rect">
            <a:avLst/>
          </a:prstGeom>
          <a:noFill/>
        </p:spPr>
        <p:txBody>
          <a:bodyPr vert="horz" rtlCol="0">
            <a:spAutoFit/>
          </a:bodyPr>
          <a:lstStyle/>
          <a:p>
            <a:pPr algn="ctr"/>
            <a:r>
              <a:rPr lang="en-AU" sz="900" smtClean="0">
                <a:solidFill>
                  <a:srgbClr val="000000"/>
                </a:solidFill>
                <a:latin typeface="arial"/>
              </a:rPr>
              <a:t>UNCLASSIFIED</a:t>
            </a:r>
            <a:endParaRPr lang="en-AU" sz="900">
              <a:solidFill>
                <a:srgbClr val="000000"/>
              </a:solidFill>
              <a:latin typeface="arial"/>
            </a:endParaRPr>
          </a:p>
        </p:txBody>
      </p:sp>
    </p:spTree>
    <p:extLst>
      <p:ext uri="{BB962C8B-B14F-4D97-AF65-F5344CB8AC3E}">
        <p14:creationId xmlns:p14="http://schemas.microsoft.com/office/powerpoint/2010/main" val="1644756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ECABEC3-7D5F-1640-8121-9AAE31961B3A}" type="datetimeFigureOut">
              <a:rPr lang="en-US" smtClean="0"/>
              <a:t>11/26/2015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B1BEF14-0D59-614C-BDA3-C8D0A589DBF8}" type="slidenum">
              <a:rPr lang="en-US" smtClean="0"/>
              <a:t>‹#›</a:t>
            </a:fld>
            <a:endParaRPr lang="en-US"/>
          </a:p>
        </p:txBody>
      </p:sp>
    </p:spTree>
    <p:extLst>
      <p:ext uri="{BB962C8B-B14F-4D97-AF65-F5344CB8AC3E}">
        <p14:creationId xmlns:p14="http://schemas.microsoft.com/office/powerpoint/2010/main" val="37519928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4B1BEF14-0D59-614C-BDA3-C8D0A589DBF8}" type="slidenum">
              <a:rPr lang="en-US" smtClean="0"/>
              <a:t>1</a:t>
            </a:fld>
            <a:endParaRPr lang="en-US"/>
          </a:p>
        </p:txBody>
      </p:sp>
    </p:spTree>
    <p:extLst>
      <p:ext uri="{BB962C8B-B14F-4D97-AF65-F5344CB8AC3E}">
        <p14:creationId xmlns:p14="http://schemas.microsoft.com/office/powerpoint/2010/main" val="77514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B1BEF14-0D59-614C-BDA3-C8D0A589DBF8}" type="slidenum">
              <a:rPr lang="en-US" smtClean="0"/>
              <a:t>11</a:t>
            </a:fld>
            <a:endParaRPr lang="en-US"/>
          </a:p>
        </p:txBody>
      </p:sp>
    </p:spTree>
    <p:extLst>
      <p:ext uri="{BB962C8B-B14F-4D97-AF65-F5344CB8AC3E}">
        <p14:creationId xmlns:p14="http://schemas.microsoft.com/office/powerpoint/2010/main" val="4004864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4B1BEF14-0D59-614C-BDA3-C8D0A589DBF8}" type="slidenum">
              <a:rPr lang="en-US" smtClean="0"/>
              <a:t>2</a:t>
            </a:fld>
            <a:endParaRPr lang="en-US"/>
          </a:p>
        </p:txBody>
      </p:sp>
    </p:spTree>
    <p:extLst>
      <p:ext uri="{BB962C8B-B14F-4D97-AF65-F5344CB8AC3E}">
        <p14:creationId xmlns:p14="http://schemas.microsoft.com/office/powerpoint/2010/main" val="3968385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Individual support – drop-in support, open, accessible, flexible to needs of individual students, culturally responsive (use of multilingual social workers, international student social work interns, interpreters, cultural support), each individual is assessed through a triage system, a decisions is made whether a more thorough assessment is required and case plan is built alongside other professionals and the student. We take a strengths based approach to the work in order to make sure that the students feels empowered to do things autonomously in the future. </a:t>
            </a:r>
          </a:p>
          <a:p>
            <a:endParaRPr lang="en-AU" baseline="0" dirty="0" smtClean="0"/>
          </a:p>
          <a:p>
            <a:r>
              <a:rPr lang="en-AU" baseline="0" dirty="0" smtClean="0"/>
              <a:t>Connectedness – events and activities at the Centre and off site including Ultimate Day! Use of social media channels, expansion with the new international student welfare grants initiative, new LGTBI support group, meditation, English language club</a:t>
            </a:r>
          </a:p>
          <a:p>
            <a:endParaRPr lang="en-AU" baseline="0" dirty="0" smtClean="0"/>
          </a:p>
          <a:p>
            <a:r>
              <a:rPr lang="en-AU" baseline="0" dirty="0" smtClean="0"/>
              <a:t>Early information – shop front with static information on rights/responsibilities, health, legal, accommodation and employment. Social media campaign calendar matched with the international student life cycle around key issues for international students. Events at the centre run by </a:t>
            </a:r>
            <a:r>
              <a:rPr lang="en-AU" baseline="0" dirty="0" err="1" smtClean="0"/>
              <a:t>int</a:t>
            </a:r>
            <a:r>
              <a:rPr lang="en-AU" baseline="0" dirty="0" smtClean="0"/>
              <a:t> students for </a:t>
            </a:r>
            <a:r>
              <a:rPr lang="en-AU" baseline="0" dirty="0" err="1" smtClean="0"/>
              <a:t>int</a:t>
            </a:r>
            <a:r>
              <a:rPr lang="en-AU" baseline="0" dirty="0" smtClean="0"/>
              <a:t> students re work, self care, settling in… </a:t>
            </a:r>
          </a:p>
          <a:p>
            <a:endParaRPr lang="en-AU" baseline="0" dirty="0" smtClean="0"/>
          </a:p>
        </p:txBody>
      </p:sp>
      <p:sp>
        <p:nvSpPr>
          <p:cNvPr id="4" name="Slide Number Placeholder 3"/>
          <p:cNvSpPr>
            <a:spLocks noGrp="1"/>
          </p:cNvSpPr>
          <p:nvPr>
            <p:ph type="sldNum" sz="quarter" idx="10"/>
          </p:nvPr>
        </p:nvSpPr>
        <p:spPr/>
        <p:txBody>
          <a:bodyPr/>
          <a:lstStyle/>
          <a:p>
            <a:fld id="{9E75FAA4-4B73-4300-859C-C7A46E22D08F}" type="slidenum">
              <a:rPr lang="en-AU" smtClean="0"/>
              <a:t>3</a:t>
            </a:fld>
            <a:endParaRPr lang="en-AU"/>
          </a:p>
        </p:txBody>
      </p:sp>
    </p:spTree>
    <p:extLst>
      <p:ext uri="{BB962C8B-B14F-4D97-AF65-F5344CB8AC3E}">
        <p14:creationId xmlns:p14="http://schemas.microsoft.com/office/powerpoint/2010/main" val="2702516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C981BEB-7EC6-8643-B5A5-86EB24DF1590}" type="slidenum">
              <a:rPr lang="en-US" smtClean="0"/>
              <a:t>4</a:t>
            </a:fld>
            <a:endParaRPr lang="en-US"/>
          </a:p>
        </p:txBody>
      </p:sp>
    </p:spTree>
    <p:extLst>
      <p:ext uri="{BB962C8B-B14F-4D97-AF65-F5344CB8AC3E}">
        <p14:creationId xmlns:p14="http://schemas.microsoft.com/office/powerpoint/2010/main" val="931093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C981BEB-7EC6-8643-B5A5-86EB24DF1590}" type="slidenum">
              <a:rPr lang="en-US" smtClean="0"/>
              <a:t>5</a:t>
            </a:fld>
            <a:endParaRPr lang="en-US"/>
          </a:p>
        </p:txBody>
      </p:sp>
    </p:spTree>
    <p:extLst>
      <p:ext uri="{BB962C8B-B14F-4D97-AF65-F5344CB8AC3E}">
        <p14:creationId xmlns:p14="http://schemas.microsoft.com/office/powerpoint/2010/main" val="351715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9C981BEB-7EC6-8643-B5A5-86EB24DF1590}" type="slidenum">
              <a:rPr lang="en-US" smtClean="0"/>
              <a:t>6</a:t>
            </a:fld>
            <a:endParaRPr lang="en-US"/>
          </a:p>
        </p:txBody>
      </p:sp>
    </p:spTree>
    <p:extLst>
      <p:ext uri="{BB962C8B-B14F-4D97-AF65-F5344CB8AC3E}">
        <p14:creationId xmlns:p14="http://schemas.microsoft.com/office/powerpoint/2010/main" val="931093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9C981BEB-7EC6-8643-B5A5-86EB24DF1590}" type="slidenum">
              <a:rPr lang="en-US" smtClean="0"/>
              <a:t>8</a:t>
            </a:fld>
            <a:endParaRPr lang="en-US"/>
          </a:p>
        </p:txBody>
      </p:sp>
    </p:spTree>
    <p:extLst>
      <p:ext uri="{BB962C8B-B14F-4D97-AF65-F5344CB8AC3E}">
        <p14:creationId xmlns:p14="http://schemas.microsoft.com/office/powerpoint/2010/main" val="931093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9C981BEB-7EC6-8643-B5A5-86EB24DF1590}" type="slidenum">
              <a:rPr lang="en-US" smtClean="0"/>
              <a:t>9</a:t>
            </a:fld>
            <a:endParaRPr lang="en-US"/>
          </a:p>
        </p:txBody>
      </p:sp>
    </p:spTree>
    <p:extLst>
      <p:ext uri="{BB962C8B-B14F-4D97-AF65-F5344CB8AC3E}">
        <p14:creationId xmlns:p14="http://schemas.microsoft.com/office/powerpoint/2010/main" val="931093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9C981BEB-7EC6-8643-B5A5-86EB24DF1590}" type="slidenum">
              <a:rPr lang="en-US" smtClean="0"/>
              <a:t>10</a:t>
            </a:fld>
            <a:endParaRPr lang="en-US"/>
          </a:p>
        </p:txBody>
      </p:sp>
    </p:spTree>
    <p:extLst>
      <p:ext uri="{BB962C8B-B14F-4D97-AF65-F5344CB8AC3E}">
        <p14:creationId xmlns:p14="http://schemas.microsoft.com/office/powerpoint/2010/main" val="9310936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9144000" cy="6757443"/>
          </a:xfrm>
          <a:prstGeom prst="rect">
            <a:avLst/>
          </a:prstGeom>
        </p:spPr>
      </p:pic>
      <p:sp>
        <p:nvSpPr>
          <p:cNvPr id="9" name="Subtitle 2"/>
          <p:cNvSpPr txBox="1">
            <a:spLocks/>
          </p:cNvSpPr>
          <p:nvPr userDrawn="1"/>
        </p:nvSpPr>
        <p:spPr>
          <a:xfrm>
            <a:off x="220133" y="6434671"/>
            <a:ext cx="2590800" cy="457200"/>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err="1" smtClean="0">
                <a:ln>
                  <a:noFill/>
                </a:ln>
                <a:solidFill>
                  <a:schemeClr val="bg1">
                    <a:lumMod val="65000"/>
                  </a:schemeClr>
                </a:solidFill>
                <a:effectLst/>
                <a:uLnTx/>
                <a:uFillTx/>
                <a:latin typeface="Univers 57 Condensed"/>
                <a:ea typeface="+mn-ea"/>
                <a:cs typeface="Univers 57 Condensed"/>
              </a:rPr>
              <a:t>studymelbourne.vic.gov.au</a:t>
            </a:r>
            <a:endParaRPr kumimoji="0" lang="en-US" sz="1200" b="0" i="0" u="none" strike="noStrike" kern="1200" cap="none" spc="0" normalizeH="0" baseline="0" noProof="0" dirty="0" smtClean="0">
              <a:ln>
                <a:noFill/>
              </a:ln>
              <a:solidFill>
                <a:schemeClr val="bg1">
                  <a:lumMod val="65000"/>
                </a:schemeClr>
              </a:solidFill>
              <a:effectLst/>
              <a:uLnTx/>
              <a:uFillTx/>
              <a:latin typeface="Univers 57 Condensed"/>
              <a:ea typeface="+mn-ea"/>
              <a:cs typeface="Univers 57 Condensed"/>
            </a:endParaRPr>
          </a:p>
        </p:txBody>
      </p:sp>
      <p:pic>
        <p:nvPicPr>
          <p:cNvPr id="2" name="Picture 1"/>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655442" y="6342298"/>
            <a:ext cx="1190846" cy="46831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26F79B87-F4D4-CD40-830C-B76080197ACB}" type="datetimeFigureOut">
              <a:rPr lang="en-US" smtClean="0"/>
              <a:t>11/26/2015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9552B-0AD6-A44B-B7FB-B020D3383FF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26F79B87-F4D4-CD40-830C-B76080197ACB}" type="datetimeFigureOut">
              <a:rPr lang="en-US" smtClean="0"/>
              <a:t>11/26/2015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9552B-0AD6-A44B-B7FB-B020D3383FF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76775" y="366062"/>
            <a:ext cx="4933555" cy="589673"/>
          </a:xfrm>
        </p:spPr>
        <p:txBody>
          <a:bodyPr anchor="t">
            <a:normAutofit/>
          </a:bodyPr>
          <a:lstStyle>
            <a:lvl1pPr algn="l">
              <a:defRPr sz="2400" b="0" i="0">
                <a:solidFill>
                  <a:schemeClr val="bg1"/>
                </a:solidFill>
                <a:latin typeface="+mj-lt"/>
                <a:cs typeface="American Typewriter"/>
              </a:defRPr>
            </a:lvl1pPr>
          </a:lstStyle>
          <a:p>
            <a:r>
              <a:rPr lang="en-AU" dirty="0" smtClean="0"/>
              <a:t>Header</a:t>
            </a:r>
            <a:endParaRPr lang="en-US" dirty="0"/>
          </a:p>
        </p:txBody>
      </p:sp>
      <p:sp>
        <p:nvSpPr>
          <p:cNvPr id="10" name="Date Placeholder 4"/>
          <p:cNvSpPr>
            <a:spLocks noGrp="1"/>
          </p:cNvSpPr>
          <p:nvPr>
            <p:ph type="dt" sz="half" idx="10"/>
          </p:nvPr>
        </p:nvSpPr>
        <p:spPr>
          <a:xfrm>
            <a:off x="2076775" y="6385342"/>
            <a:ext cx="4030521" cy="174974"/>
          </a:xfrm>
          <a:prstGeom prst="rect">
            <a:avLst/>
          </a:prstGeom>
        </p:spPr>
        <p:txBody>
          <a:bodyPr anchor="b"/>
          <a:lstStyle>
            <a:lvl1pPr>
              <a:defRPr sz="1000" cap="all"/>
            </a:lvl1pPr>
          </a:lstStyle>
          <a:p>
            <a:r>
              <a:rPr lang="en-US" dirty="0" smtClean="0"/>
              <a:t>Presentation title/date</a:t>
            </a:r>
            <a:endParaRPr lang="en-US" dirty="0"/>
          </a:p>
        </p:txBody>
      </p:sp>
      <p:sp>
        <p:nvSpPr>
          <p:cNvPr id="8" name="Text Placeholder 2"/>
          <p:cNvSpPr>
            <a:spLocks noGrp="1"/>
          </p:cNvSpPr>
          <p:nvPr>
            <p:ph idx="1"/>
          </p:nvPr>
        </p:nvSpPr>
        <p:spPr>
          <a:xfrm>
            <a:off x="2076775" y="2168876"/>
            <a:ext cx="6713165" cy="3424541"/>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2" name="Text Placeholder 11"/>
          <p:cNvSpPr>
            <a:spLocks noGrp="1"/>
          </p:cNvSpPr>
          <p:nvPr>
            <p:ph type="body" sz="quarter" idx="11"/>
          </p:nvPr>
        </p:nvSpPr>
        <p:spPr>
          <a:xfrm>
            <a:off x="2076776" y="1417638"/>
            <a:ext cx="6713164" cy="601415"/>
          </a:xfrm>
        </p:spPr>
        <p:txBody>
          <a:bodyPr anchor="b"/>
          <a:lstStyle/>
          <a:p>
            <a:r>
              <a:rPr lang="en-AU" b="1" i="0" dirty="0" smtClean="0">
                <a:solidFill>
                  <a:srgbClr val="800000"/>
                </a:solidFill>
              </a:rPr>
              <a:t>Click to edit Master text styles</a:t>
            </a:r>
          </a:p>
        </p:txBody>
      </p:sp>
    </p:spTree>
    <p:extLst>
      <p:ext uri="{BB962C8B-B14F-4D97-AF65-F5344CB8AC3E}">
        <p14:creationId xmlns:p14="http://schemas.microsoft.com/office/powerpoint/2010/main" val="709349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76775" y="366062"/>
            <a:ext cx="4933555" cy="589673"/>
          </a:xfrm>
        </p:spPr>
        <p:txBody>
          <a:bodyPr anchor="t">
            <a:normAutofit/>
          </a:bodyPr>
          <a:lstStyle>
            <a:lvl1pPr algn="l">
              <a:defRPr sz="2400" b="0" i="0">
                <a:solidFill>
                  <a:schemeClr val="bg1"/>
                </a:solidFill>
                <a:latin typeface="+mj-lt"/>
                <a:cs typeface="American Typewriter"/>
              </a:defRPr>
            </a:lvl1pPr>
          </a:lstStyle>
          <a:p>
            <a:r>
              <a:rPr lang="en-AU" dirty="0" smtClean="0"/>
              <a:t>Header</a:t>
            </a:r>
            <a:endParaRPr lang="en-US" dirty="0"/>
          </a:p>
        </p:txBody>
      </p:sp>
      <p:sp>
        <p:nvSpPr>
          <p:cNvPr id="10" name="Date Placeholder 4"/>
          <p:cNvSpPr>
            <a:spLocks noGrp="1"/>
          </p:cNvSpPr>
          <p:nvPr>
            <p:ph type="dt" sz="half" idx="10"/>
          </p:nvPr>
        </p:nvSpPr>
        <p:spPr>
          <a:xfrm>
            <a:off x="2076775" y="6385342"/>
            <a:ext cx="4030521" cy="174974"/>
          </a:xfrm>
          <a:prstGeom prst="rect">
            <a:avLst/>
          </a:prstGeom>
        </p:spPr>
        <p:txBody>
          <a:bodyPr anchor="b"/>
          <a:lstStyle>
            <a:lvl1pPr>
              <a:defRPr sz="1000" cap="all"/>
            </a:lvl1pPr>
          </a:lstStyle>
          <a:p>
            <a:r>
              <a:rPr lang="en-US" dirty="0" smtClean="0"/>
              <a:t>Presentation title/date</a:t>
            </a:r>
            <a:endParaRPr lang="en-US" dirty="0"/>
          </a:p>
        </p:txBody>
      </p:sp>
      <p:sp>
        <p:nvSpPr>
          <p:cNvPr id="8" name="Text Placeholder 2"/>
          <p:cNvSpPr>
            <a:spLocks noGrp="1"/>
          </p:cNvSpPr>
          <p:nvPr>
            <p:ph idx="1"/>
          </p:nvPr>
        </p:nvSpPr>
        <p:spPr>
          <a:xfrm>
            <a:off x="2076775" y="2168876"/>
            <a:ext cx="6713165" cy="3424541"/>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2" name="Text Placeholder 11"/>
          <p:cNvSpPr>
            <a:spLocks noGrp="1"/>
          </p:cNvSpPr>
          <p:nvPr>
            <p:ph type="body" sz="quarter" idx="11"/>
          </p:nvPr>
        </p:nvSpPr>
        <p:spPr>
          <a:xfrm>
            <a:off x="2076776" y="1417638"/>
            <a:ext cx="6713164" cy="601415"/>
          </a:xfrm>
        </p:spPr>
        <p:txBody>
          <a:bodyPr anchor="b"/>
          <a:lstStyle/>
          <a:p>
            <a:r>
              <a:rPr lang="en-AU" b="1" i="0" dirty="0" smtClean="0">
                <a:solidFill>
                  <a:srgbClr val="800000"/>
                </a:solidFill>
              </a:rPr>
              <a:t>Click to edit Master text styles</a:t>
            </a:r>
          </a:p>
        </p:txBody>
      </p:sp>
    </p:spTree>
    <p:extLst>
      <p:ext uri="{BB962C8B-B14F-4D97-AF65-F5344CB8AC3E}">
        <p14:creationId xmlns:p14="http://schemas.microsoft.com/office/powerpoint/2010/main" val="18553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9D07C2A6-DC58-284E-A06A-D2D84E0D53ED}" type="datetimeFigureOut">
              <a:rPr lang="en-US" smtClean="0"/>
              <a:t>11/26/2015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E4FA1-76D2-B542-A44C-276E8D51445A}" type="slidenum">
              <a:rPr lang="en-US" smtClean="0"/>
              <a:t>‹#›</a:t>
            </a:fld>
            <a:endParaRPr lang="en-US"/>
          </a:p>
        </p:txBody>
      </p:sp>
    </p:spTree>
    <p:extLst>
      <p:ext uri="{BB962C8B-B14F-4D97-AF65-F5344CB8AC3E}">
        <p14:creationId xmlns:p14="http://schemas.microsoft.com/office/powerpoint/2010/main" val="3009863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98879"/>
            <a:ext cx="9144000" cy="6659121"/>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6" name="Slide Number Placeholder 5"/>
          <p:cNvSpPr>
            <a:spLocks noGrp="1"/>
          </p:cNvSpPr>
          <p:nvPr>
            <p:ph type="sldNum" sz="quarter" idx="12"/>
          </p:nvPr>
        </p:nvSpPr>
        <p:spPr>
          <a:xfrm>
            <a:off x="4267200" y="6356350"/>
            <a:ext cx="2133600" cy="365125"/>
          </a:xfrm>
        </p:spPr>
        <p:txBody>
          <a:bodyPr/>
          <a:lstStyle/>
          <a:p>
            <a:fld id="{0A49552B-0AD6-A44B-B7FB-B020D3383FFC}" type="slidenum">
              <a:rPr lang="en-US" smtClean="0"/>
              <a:t>‹#›</a:t>
            </a:fld>
            <a:endParaRPr lang="en-US" dirty="0"/>
          </a:p>
        </p:txBody>
      </p:sp>
      <p:sp>
        <p:nvSpPr>
          <p:cNvPr id="8" name="Subtitle 2"/>
          <p:cNvSpPr txBox="1">
            <a:spLocks/>
          </p:cNvSpPr>
          <p:nvPr userDrawn="1"/>
        </p:nvSpPr>
        <p:spPr>
          <a:xfrm>
            <a:off x="220133" y="6434671"/>
            <a:ext cx="2590800" cy="457200"/>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err="1" smtClean="0">
                <a:ln>
                  <a:noFill/>
                </a:ln>
                <a:solidFill>
                  <a:srgbClr val="999999"/>
                </a:solidFill>
                <a:effectLst/>
                <a:uLnTx/>
                <a:uFillTx/>
                <a:latin typeface="Univers 57 Condensed"/>
                <a:ea typeface="+mn-ea"/>
                <a:cs typeface="Univers 57 Condensed"/>
              </a:rPr>
              <a:t>studymelbourne.vic.gov.au</a:t>
            </a:r>
            <a:endParaRPr kumimoji="0" lang="en-US" sz="1200" b="0" i="0" u="none" strike="noStrike" kern="1200" cap="none" spc="0" normalizeH="0" baseline="0" noProof="0" dirty="0" smtClean="0">
              <a:ln>
                <a:noFill/>
              </a:ln>
              <a:solidFill>
                <a:srgbClr val="999999"/>
              </a:solidFill>
              <a:effectLst/>
              <a:uLnTx/>
              <a:uFillTx/>
              <a:latin typeface="Univers 57 Condensed"/>
              <a:ea typeface="+mn-ea"/>
              <a:cs typeface="Univers 57 Condensed"/>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06586" y="6267352"/>
            <a:ext cx="1339704" cy="52685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26F79B87-F4D4-CD40-830C-B76080197ACB}" type="datetimeFigureOut">
              <a:rPr lang="en-US" smtClean="0"/>
              <a:t>11/26/2015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9552B-0AD6-A44B-B7FB-B020D3383FF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26F79B87-F4D4-CD40-830C-B76080197ACB}" type="datetimeFigureOut">
              <a:rPr lang="en-US" smtClean="0"/>
              <a:t>11/26/2015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49552B-0AD6-A44B-B7FB-B020D3383FF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26F79B87-F4D4-CD40-830C-B76080197ACB}" type="datetimeFigureOut">
              <a:rPr lang="en-US" smtClean="0"/>
              <a:t>11/26/2015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49552B-0AD6-A44B-B7FB-B020D3383FF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F79B87-F4D4-CD40-830C-B76080197ACB}" type="datetimeFigureOut">
              <a:rPr lang="en-US" smtClean="0"/>
              <a:t>11/26/2015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49552B-0AD6-A44B-B7FB-B020D3383FF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26F79B87-F4D4-CD40-830C-B76080197ACB}" type="datetimeFigureOut">
              <a:rPr lang="en-US" smtClean="0"/>
              <a:t>11/26/2015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9552B-0AD6-A44B-B7FB-B020D3383FF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26F79B87-F4D4-CD40-830C-B76080197ACB}" type="datetimeFigureOut">
              <a:rPr lang="en-US" smtClean="0"/>
              <a:t>11/26/2015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9552B-0AD6-A44B-B7FB-B020D3383FF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F79B87-F4D4-CD40-830C-B76080197ACB}" type="datetimeFigureOut">
              <a:rPr lang="en-US" smtClean="0"/>
              <a:t>11/26/2015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49552B-0AD6-A44B-B7FB-B020D3383FFC}" type="slidenum">
              <a:rPr lang="en-US" smtClean="0"/>
              <a:t>‹#›</a:t>
            </a:fld>
            <a:endParaRPr lang="en-US"/>
          </a:p>
        </p:txBody>
      </p:sp>
      <p:sp>
        <p:nvSpPr>
          <p:cNvPr id="11" name="hc" descr="UNCLASSIFIED"/>
          <p:cNvSpPr txBox="1"/>
          <p:nvPr userDrawn="1"/>
        </p:nvSpPr>
        <p:spPr>
          <a:xfrm>
            <a:off x="0" y="0"/>
            <a:ext cx="9144000" cy="230832"/>
          </a:xfrm>
          <a:prstGeom prst="rect">
            <a:avLst/>
          </a:prstGeom>
          <a:noFill/>
        </p:spPr>
        <p:txBody>
          <a:bodyPr vert="horz" rtlCol="0">
            <a:spAutoFit/>
          </a:bodyPr>
          <a:lstStyle/>
          <a:p>
            <a:pPr algn="ctr"/>
            <a:r>
              <a:rPr lang="en-AU" sz="900" b="0" i="0" u="none" baseline="0" smtClean="0">
                <a:solidFill>
                  <a:srgbClr val="000000"/>
                </a:solidFill>
                <a:latin typeface="arial"/>
              </a:rPr>
              <a:t>UNCLASSIFIED</a:t>
            </a:r>
            <a:endParaRPr lang="en-AU" sz="900" b="0" i="0" u="none" baseline="0">
              <a:solidFill>
                <a:srgbClr val="000000"/>
              </a:solidFill>
              <a:latin typeface="arial"/>
            </a:endParaRPr>
          </a:p>
        </p:txBody>
      </p:sp>
      <p:sp>
        <p:nvSpPr>
          <p:cNvPr id="12" name="fc" descr="UNCLASSIFIED"/>
          <p:cNvSpPr txBox="1"/>
          <p:nvPr userDrawn="1"/>
        </p:nvSpPr>
        <p:spPr>
          <a:xfrm>
            <a:off x="0" y="6657340"/>
            <a:ext cx="9144000" cy="230832"/>
          </a:xfrm>
          <a:prstGeom prst="rect">
            <a:avLst/>
          </a:prstGeom>
          <a:noFill/>
        </p:spPr>
        <p:txBody>
          <a:bodyPr vert="horz" rtlCol="0">
            <a:spAutoFit/>
          </a:bodyPr>
          <a:lstStyle/>
          <a:p>
            <a:pPr algn="ctr"/>
            <a:r>
              <a:rPr lang="en-AU" sz="900" b="0" i="0" u="none" baseline="0" smtClean="0">
                <a:solidFill>
                  <a:srgbClr val="000000"/>
                </a:solidFill>
                <a:latin typeface="arial"/>
              </a:rPr>
              <a:t>UNCLASSIFIED</a:t>
            </a:r>
            <a:endParaRPr lang="en-AU" sz="900" b="0" i="0" u="none" baseline="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5" r:id="rId14"/>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s://www.livingworks.net/programs/asist/" TargetMode="External"/><Relationship Id="rId3" Type="http://schemas.openxmlformats.org/officeDocument/2006/relationships/hyperlink" Target="http://www.vtmh.org.au/" TargetMode="External"/><Relationship Id="rId7" Type="http://schemas.openxmlformats.org/officeDocument/2006/relationships/hyperlink" Target="http://www.svhm.org.au/services/VictorianDualDisabilityService/Pages/VictorianDualDisabilityService.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spectrumbpd.com.au/pages/professional-development.php" TargetMode="External"/><Relationship Id="rId5" Type="http://schemas.openxmlformats.org/officeDocument/2006/relationships/hyperlink" Target="https://mhfa.com.au/" TargetMode="External"/><Relationship Id="rId4" Type="http://schemas.openxmlformats.org/officeDocument/2006/relationships/hyperlink" Target="http://oyh.org.au/training-resources/training-our-local-community-sector" TargetMode="External"/><Relationship Id="rId9" Type="http://schemas.openxmlformats.org/officeDocument/2006/relationships/hyperlink" Target="http://www.turningpoint.org.au/Education/Professional-Development.aspx"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au.reachout.com/" TargetMode="External"/><Relationship Id="rId2" Type="http://schemas.openxmlformats.org/officeDocument/2006/relationships/hyperlink" Target="https://www.youthbeyondblue.com/home" TargetMode="External"/><Relationship Id="rId1" Type="http://schemas.openxmlformats.org/officeDocument/2006/relationships/slideLayout" Target="../slideLayouts/slideLayout2.xml"/><Relationship Id="rId6" Type="http://schemas.openxmlformats.org/officeDocument/2006/relationships/hyperlink" Target="http://headspace.org.au/headspace-centres/" TargetMode="External"/><Relationship Id="rId5" Type="http://schemas.openxmlformats.org/officeDocument/2006/relationships/hyperlink" Target="http://www.itsallright.org/" TargetMode="External"/><Relationship Id="rId4" Type="http://schemas.openxmlformats.org/officeDocument/2006/relationships/hyperlink" Target="http://www.biteback.org.a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154" y="0"/>
            <a:ext cx="9189154" cy="6891866"/>
          </a:xfrm>
          <a:prstGeom prst="rect">
            <a:avLst/>
          </a:prstGeom>
        </p:spPr>
      </p:pic>
      <p:sp>
        <p:nvSpPr>
          <p:cNvPr id="3" name="TextBox 2"/>
          <p:cNvSpPr txBox="1"/>
          <p:nvPr/>
        </p:nvSpPr>
        <p:spPr>
          <a:xfrm>
            <a:off x="272047" y="5653248"/>
            <a:ext cx="8439585" cy="615553"/>
          </a:xfrm>
          <a:prstGeom prst="rect">
            <a:avLst/>
          </a:prstGeom>
          <a:noFill/>
        </p:spPr>
        <p:txBody>
          <a:bodyPr wrap="square" rtlCol="0">
            <a:spAutoFit/>
          </a:bodyPr>
          <a:lstStyle/>
          <a:p>
            <a:pPr algn="ctr"/>
            <a:r>
              <a:rPr lang="en-AU" sz="3400" b="1" dirty="0" smtClean="0">
                <a:solidFill>
                  <a:schemeClr val="bg1"/>
                </a:solidFill>
                <a:latin typeface="+mj-lt"/>
              </a:rPr>
              <a:t>Study Melbourne Student Centre</a:t>
            </a:r>
          </a:p>
        </p:txBody>
      </p:sp>
      <p:pic>
        <p:nvPicPr>
          <p:cNvPr id="6" name="Picture 5"/>
          <p:cNvPicPr>
            <a:picLocks noChangeAspect="1"/>
          </p:cNvPicPr>
          <p:nvPr/>
        </p:nvPicPr>
        <p:blipFill rotWithShape="1">
          <a:blip r:embed="rId4"/>
          <a:srcRect t="15344"/>
          <a:stretch/>
        </p:blipFill>
        <p:spPr>
          <a:xfrm>
            <a:off x="272047" y="33545"/>
            <a:ext cx="8554752" cy="5431589"/>
          </a:xfrm>
          <a:prstGeom prst="rect">
            <a:avLst/>
          </a:prstGeom>
        </p:spPr>
      </p:pic>
    </p:spTree>
    <p:extLst>
      <p:ext uri="{BB962C8B-B14F-4D97-AF65-F5344CB8AC3E}">
        <p14:creationId xmlns:p14="http://schemas.microsoft.com/office/powerpoint/2010/main" val="3909622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41868" y="190583"/>
            <a:ext cx="3381154" cy="588963"/>
          </a:xfrm>
        </p:spPr>
        <p:txBody>
          <a:bodyPr>
            <a:noAutofit/>
          </a:bodyPr>
          <a:lstStyle/>
          <a:p>
            <a:pPr algn="l"/>
            <a:r>
              <a:rPr lang="en-AU" sz="2800" dirty="0" smtClean="0">
                <a:solidFill>
                  <a:schemeClr val="bg1"/>
                </a:solidFill>
              </a:rPr>
              <a:t>Recommended approach</a:t>
            </a:r>
            <a:endParaRPr lang="en-AU" sz="2800" dirty="0">
              <a:solidFill>
                <a:schemeClr val="bg1"/>
              </a:solidFill>
            </a:endParaRPr>
          </a:p>
        </p:txBody>
      </p:sp>
      <p:sp>
        <p:nvSpPr>
          <p:cNvPr id="3" name="TextBox 2"/>
          <p:cNvSpPr txBox="1"/>
          <p:nvPr/>
        </p:nvSpPr>
        <p:spPr>
          <a:xfrm>
            <a:off x="341868" y="1974034"/>
            <a:ext cx="6245670" cy="914400"/>
          </a:xfrm>
          <a:prstGeom prst="rect">
            <a:avLst/>
          </a:prstGeom>
        </p:spPr>
        <p:txBody>
          <a:bodyPr vert="horz" wrap="none" lIns="91440" tIns="45720" rIns="91440" bIns="45720" rtlCol="0" anchor="b">
            <a:normAutofit/>
          </a:bodyPr>
          <a:lstStyle/>
          <a:p>
            <a:endParaRPr lang="en-AU" sz="1200" b="1" i="0" dirty="0" smtClean="0"/>
          </a:p>
        </p:txBody>
      </p:sp>
      <p:sp>
        <p:nvSpPr>
          <p:cNvPr id="11" name="Text Placeholder 4"/>
          <p:cNvSpPr txBox="1">
            <a:spLocks/>
          </p:cNvSpPr>
          <p:nvPr/>
        </p:nvSpPr>
        <p:spPr>
          <a:xfrm>
            <a:off x="341868" y="673216"/>
            <a:ext cx="6713538" cy="6016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AU" sz="1800" dirty="0"/>
          </a:p>
        </p:txBody>
      </p:sp>
      <p:sp>
        <p:nvSpPr>
          <p:cNvPr id="5" name="Rectangle 4"/>
          <p:cNvSpPr/>
          <p:nvPr/>
        </p:nvSpPr>
        <p:spPr>
          <a:xfrm>
            <a:off x="341868" y="2157091"/>
            <a:ext cx="5284381" cy="2585323"/>
          </a:xfrm>
          <a:prstGeom prst="rect">
            <a:avLst/>
          </a:prstGeom>
        </p:spPr>
        <p:txBody>
          <a:bodyPr wrap="square">
            <a:spAutoFit/>
          </a:bodyPr>
          <a:lstStyle/>
          <a:p>
            <a:pPr marL="742950" lvl="1" indent="-285750">
              <a:buFont typeface="Arial" panose="020B0604020202020204" pitchFamily="34" charset="0"/>
              <a:buChar char="•"/>
            </a:pPr>
            <a:r>
              <a:rPr lang="en-AU" dirty="0" smtClean="0"/>
              <a:t> Social media engagement – peer-to-peer support</a:t>
            </a:r>
          </a:p>
          <a:p>
            <a:pPr lvl="1"/>
            <a:endParaRPr lang="en-AU" dirty="0" smtClean="0"/>
          </a:p>
          <a:p>
            <a:pPr marL="800100" lvl="1" indent="-342900">
              <a:buFont typeface="Arial" panose="020B0604020202020204" pitchFamily="34" charset="0"/>
              <a:buChar char="•"/>
            </a:pPr>
            <a:r>
              <a:rPr lang="en-AU" dirty="0"/>
              <a:t>Community engagement </a:t>
            </a:r>
            <a:r>
              <a:rPr lang="en-AU" dirty="0" smtClean="0"/>
              <a:t>activities </a:t>
            </a:r>
          </a:p>
          <a:p>
            <a:pPr lvl="1"/>
            <a:endParaRPr lang="en-AU" dirty="0" smtClean="0"/>
          </a:p>
          <a:p>
            <a:pPr marL="800100" lvl="1" indent="-342900">
              <a:buFont typeface="Arial" panose="020B0604020202020204" pitchFamily="34" charset="0"/>
              <a:buChar char="•"/>
            </a:pPr>
            <a:r>
              <a:rPr lang="en-AU" dirty="0" smtClean="0"/>
              <a:t>Sports/recreational activities</a:t>
            </a:r>
          </a:p>
          <a:p>
            <a:pPr lvl="1"/>
            <a:endParaRPr lang="en-AU" dirty="0"/>
          </a:p>
          <a:p>
            <a:pPr marL="800100" lvl="1" indent="-342900">
              <a:buFont typeface="Arial" panose="020B0604020202020204" pitchFamily="34" charset="0"/>
              <a:buChar char="•"/>
            </a:pPr>
            <a:r>
              <a:rPr lang="en-AU" dirty="0" smtClean="0"/>
              <a:t>Volunteering</a:t>
            </a:r>
          </a:p>
          <a:p>
            <a:pPr marL="800100" lvl="1" indent="-342900">
              <a:buAutoNum type="arabicParenR"/>
            </a:pPr>
            <a:endParaRPr lang="en-AU"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9500" y="1913489"/>
            <a:ext cx="2505075"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305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6619" y="680484"/>
            <a:ext cx="7815631" cy="5422603"/>
          </a:xfrm>
        </p:spPr>
        <p:txBody>
          <a:bodyPr>
            <a:normAutofit fontScale="32500" lnSpcReduction="20000"/>
          </a:bodyPr>
          <a:lstStyle/>
          <a:p>
            <a:pPr algn="ctr"/>
            <a:r>
              <a:rPr lang="en-AU" sz="7600" b="1" dirty="0" smtClean="0">
                <a:solidFill>
                  <a:schemeClr val="tx1"/>
                </a:solidFill>
              </a:rPr>
              <a:t>For staff</a:t>
            </a:r>
          </a:p>
          <a:p>
            <a:endParaRPr lang="en-AU" sz="4500" dirty="0" smtClean="0">
              <a:solidFill>
                <a:schemeClr val="tx1"/>
              </a:solidFill>
            </a:endParaRPr>
          </a:p>
          <a:p>
            <a:r>
              <a:rPr lang="en-AU" sz="4500" dirty="0" smtClean="0">
                <a:solidFill>
                  <a:schemeClr val="tx1"/>
                </a:solidFill>
              </a:rPr>
              <a:t>Victorian Transcultural Mental Health (VTMH) – training and secondary consultation</a:t>
            </a:r>
          </a:p>
          <a:p>
            <a:r>
              <a:rPr lang="en-AU" sz="4500" dirty="0">
                <a:solidFill>
                  <a:schemeClr val="tx1"/>
                </a:solidFill>
                <a:hlinkClick r:id="rId3"/>
              </a:rPr>
              <a:t>http://www.vtmh.org.au</a:t>
            </a:r>
            <a:r>
              <a:rPr lang="en-AU" sz="4500" dirty="0" smtClean="0">
                <a:solidFill>
                  <a:schemeClr val="tx1"/>
                </a:solidFill>
                <a:hlinkClick r:id="rId3"/>
              </a:rPr>
              <a:t>/</a:t>
            </a:r>
            <a:endParaRPr lang="en-AU" sz="4500" dirty="0" smtClean="0">
              <a:solidFill>
                <a:schemeClr val="tx1"/>
              </a:solidFill>
            </a:endParaRPr>
          </a:p>
          <a:p>
            <a:endParaRPr lang="en-AU" sz="4500" dirty="0" smtClean="0">
              <a:solidFill>
                <a:schemeClr val="tx1"/>
              </a:solidFill>
            </a:endParaRPr>
          </a:p>
          <a:p>
            <a:r>
              <a:rPr lang="en-AU" sz="4500" dirty="0" err="1" smtClean="0">
                <a:solidFill>
                  <a:schemeClr val="tx1"/>
                </a:solidFill>
              </a:rPr>
              <a:t>Orygen</a:t>
            </a:r>
            <a:r>
              <a:rPr lang="en-AU" sz="4500" dirty="0" smtClean="0">
                <a:solidFill>
                  <a:schemeClr val="tx1"/>
                </a:solidFill>
              </a:rPr>
              <a:t> Youth Health training and consultation</a:t>
            </a:r>
          </a:p>
          <a:p>
            <a:r>
              <a:rPr lang="en-AU" sz="4500" dirty="0">
                <a:solidFill>
                  <a:schemeClr val="tx1"/>
                </a:solidFill>
                <a:hlinkClick r:id="rId4"/>
              </a:rPr>
              <a:t>http://</a:t>
            </a:r>
            <a:r>
              <a:rPr lang="en-AU" sz="4500" dirty="0" smtClean="0">
                <a:solidFill>
                  <a:schemeClr val="tx1"/>
                </a:solidFill>
                <a:hlinkClick r:id="rId4"/>
              </a:rPr>
              <a:t>oyh.org.au/training-resources/training-our-local-community-sector</a:t>
            </a:r>
            <a:endParaRPr lang="en-AU" sz="4500" dirty="0" smtClean="0">
              <a:solidFill>
                <a:schemeClr val="tx1"/>
              </a:solidFill>
            </a:endParaRPr>
          </a:p>
          <a:p>
            <a:endParaRPr lang="en-AU" sz="4500" dirty="0" smtClean="0">
              <a:solidFill>
                <a:schemeClr val="tx1"/>
              </a:solidFill>
            </a:endParaRPr>
          </a:p>
          <a:p>
            <a:r>
              <a:rPr lang="en-AU" sz="4500" dirty="0" smtClean="0">
                <a:solidFill>
                  <a:schemeClr val="tx1"/>
                </a:solidFill>
              </a:rPr>
              <a:t>Mental Health First Aid training</a:t>
            </a:r>
          </a:p>
          <a:p>
            <a:r>
              <a:rPr lang="en-AU" sz="4500" dirty="0">
                <a:solidFill>
                  <a:schemeClr val="tx1"/>
                </a:solidFill>
                <a:hlinkClick r:id="rId5"/>
              </a:rPr>
              <a:t>https://mhfa.com.au</a:t>
            </a:r>
            <a:r>
              <a:rPr lang="en-AU" sz="4500" dirty="0" smtClean="0">
                <a:solidFill>
                  <a:schemeClr val="tx1"/>
                </a:solidFill>
                <a:hlinkClick r:id="rId5"/>
              </a:rPr>
              <a:t>/</a:t>
            </a:r>
            <a:endParaRPr lang="en-AU" sz="4500" dirty="0" smtClean="0">
              <a:solidFill>
                <a:schemeClr val="tx1"/>
              </a:solidFill>
            </a:endParaRPr>
          </a:p>
          <a:p>
            <a:endParaRPr lang="en-AU" sz="4500" dirty="0" smtClean="0">
              <a:solidFill>
                <a:schemeClr val="tx1"/>
              </a:solidFill>
            </a:endParaRPr>
          </a:p>
          <a:p>
            <a:r>
              <a:rPr lang="en-AU" sz="4500" dirty="0" smtClean="0">
                <a:solidFill>
                  <a:schemeClr val="tx1"/>
                </a:solidFill>
              </a:rPr>
              <a:t>Spectrum – personality disorder training and consultation</a:t>
            </a:r>
          </a:p>
          <a:p>
            <a:r>
              <a:rPr lang="en-AU" sz="4500" dirty="0">
                <a:solidFill>
                  <a:schemeClr val="tx1"/>
                </a:solidFill>
                <a:hlinkClick r:id="rId6"/>
              </a:rPr>
              <a:t>http://</a:t>
            </a:r>
            <a:r>
              <a:rPr lang="en-AU" sz="4500" dirty="0" smtClean="0">
                <a:solidFill>
                  <a:schemeClr val="tx1"/>
                </a:solidFill>
                <a:hlinkClick r:id="rId6"/>
              </a:rPr>
              <a:t>www.spectrumbpd.com.au/pages/professional-development.php</a:t>
            </a:r>
            <a:endParaRPr lang="en-AU" sz="4500" dirty="0" smtClean="0">
              <a:solidFill>
                <a:schemeClr val="tx1"/>
              </a:solidFill>
            </a:endParaRPr>
          </a:p>
          <a:p>
            <a:endParaRPr lang="en-AU" sz="4500" dirty="0" smtClean="0">
              <a:solidFill>
                <a:schemeClr val="tx1"/>
              </a:solidFill>
            </a:endParaRPr>
          </a:p>
          <a:p>
            <a:r>
              <a:rPr lang="en-AU" sz="4500" dirty="0" smtClean="0">
                <a:solidFill>
                  <a:schemeClr val="tx1"/>
                </a:solidFill>
              </a:rPr>
              <a:t>Victorian Dual Disability Service  - co-existing mental health with intellectual disability issues</a:t>
            </a:r>
          </a:p>
          <a:p>
            <a:r>
              <a:rPr lang="en-AU" sz="4500" dirty="0">
                <a:solidFill>
                  <a:schemeClr val="tx1"/>
                </a:solidFill>
                <a:hlinkClick r:id="rId7"/>
              </a:rPr>
              <a:t>http://</a:t>
            </a:r>
            <a:r>
              <a:rPr lang="en-AU" sz="4500" dirty="0" smtClean="0">
                <a:solidFill>
                  <a:schemeClr val="tx1"/>
                </a:solidFill>
                <a:hlinkClick r:id="rId7"/>
              </a:rPr>
              <a:t>www.svhm.org.au/services/VictorianDualDisabilityService/Pages/VictorianDualDisabilityService.aspx</a:t>
            </a:r>
            <a:endParaRPr lang="en-AU" sz="4500" dirty="0" smtClean="0">
              <a:solidFill>
                <a:schemeClr val="tx1"/>
              </a:solidFill>
            </a:endParaRPr>
          </a:p>
          <a:p>
            <a:endParaRPr lang="en-AU" sz="4500" dirty="0">
              <a:solidFill>
                <a:schemeClr val="tx1"/>
              </a:solidFill>
            </a:endParaRPr>
          </a:p>
          <a:p>
            <a:r>
              <a:rPr lang="en-AU" sz="4500" dirty="0" smtClean="0">
                <a:solidFill>
                  <a:schemeClr val="tx1"/>
                </a:solidFill>
              </a:rPr>
              <a:t>Living Works- Applied Suicide Intervention Skills Training (ASIST)</a:t>
            </a:r>
          </a:p>
          <a:p>
            <a:r>
              <a:rPr lang="en-AU" sz="4800" dirty="0">
                <a:hlinkClick r:id="rId8"/>
              </a:rPr>
              <a:t>https://www.livingworks.net/programs/asist</a:t>
            </a:r>
            <a:r>
              <a:rPr lang="en-AU" sz="4800" dirty="0" smtClean="0">
                <a:hlinkClick r:id="rId8"/>
              </a:rPr>
              <a:t>/</a:t>
            </a:r>
            <a:endParaRPr lang="en-AU" sz="4800" dirty="0" smtClean="0"/>
          </a:p>
          <a:p>
            <a:endParaRPr lang="en-AU" sz="4800" dirty="0" smtClean="0">
              <a:solidFill>
                <a:srgbClr val="000000"/>
              </a:solidFill>
              <a:latin typeface="Helvetica"/>
            </a:endParaRPr>
          </a:p>
          <a:p>
            <a:r>
              <a:rPr lang="en-AU" sz="4400" dirty="0" smtClean="0">
                <a:solidFill>
                  <a:srgbClr val="000000"/>
                </a:solidFill>
              </a:rPr>
              <a:t>Turning Point- co-existing mental health with alcohol and other drugs issues</a:t>
            </a:r>
          </a:p>
          <a:p>
            <a:r>
              <a:rPr lang="en-AU" sz="4400" dirty="0">
                <a:solidFill>
                  <a:srgbClr val="000000"/>
                </a:solidFill>
                <a:hlinkClick r:id="rId9"/>
              </a:rPr>
              <a:t>http://</a:t>
            </a:r>
            <a:r>
              <a:rPr lang="en-AU" sz="4400" dirty="0" smtClean="0">
                <a:solidFill>
                  <a:srgbClr val="000000"/>
                </a:solidFill>
                <a:hlinkClick r:id="rId9"/>
              </a:rPr>
              <a:t>www.turningpoint.org.au/Education/Professional-Development.aspx</a:t>
            </a:r>
            <a:endParaRPr lang="en-AU" sz="4400" dirty="0" smtClean="0">
              <a:solidFill>
                <a:srgbClr val="000000"/>
              </a:solidFill>
            </a:endParaRPr>
          </a:p>
        </p:txBody>
      </p:sp>
      <p:sp>
        <p:nvSpPr>
          <p:cNvPr id="5" name="Rectangle 4"/>
          <p:cNvSpPr/>
          <p:nvPr/>
        </p:nvSpPr>
        <p:spPr>
          <a:xfrm>
            <a:off x="297711" y="298840"/>
            <a:ext cx="4572000" cy="523220"/>
          </a:xfrm>
          <a:prstGeom prst="rect">
            <a:avLst/>
          </a:prstGeom>
        </p:spPr>
        <p:txBody>
          <a:bodyPr>
            <a:spAutoFit/>
          </a:bodyPr>
          <a:lstStyle/>
          <a:p>
            <a:r>
              <a:rPr lang="en-AU" sz="2800" b="1" dirty="0" smtClean="0">
                <a:solidFill>
                  <a:schemeClr val="tx1">
                    <a:lumMod val="50000"/>
                    <a:lumOff val="50000"/>
                  </a:schemeClr>
                </a:solidFill>
              </a:rPr>
              <a:t>Resources</a:t>
            </a:r>
            <a:endParaRPr lang="en-AU" sz="2800" b="1" dirty="0">
              <a:solidFill>
                <a:schemeClr val="tx1">
                  <a:lumMod val="50000"/>
                  <a:lumOff val="50000"/>
                </a:schemeClr>
              </a:solidFill>
            </a:endParaRPr>
          </a:p>
        </p:txBody>
      </p:sp>
    </p:spTree>
    <p:extLst>
      <p:ext uri="{BB962C8B-B14F-4D97-AF65-F5344CB8AC3E}">
        <p14:creationId xmlns:p14="http://schemas.microsoft.com/office/powerpoint/2010/main" val="2747529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6619" y="822060"/>
            <a:ext cx="7815631" cy="4068917"/>
          </a:xfrm>
        </p:spPr>
        <p:txBody>
          <a:bodyPr>
            <a:normAutofit/>
          </a:bodyPr>
          <a:lstStyle/>
          <a:p>
            <a:endParaRPr lang="en-AU" dirty="0" smtClean="0"/>
          </a:p>
          <a:p>
            <a:endParaRPr lang="en-AU" dirty="0"/>
          </a:p>
          <a:p>
            <a:endParaRPr lang="en-AU" sz="4500" b="1" dirty="0" smtClean="0">
              <a:solidFill>
                <a:schemeClr val="tx1"/>
              </a:solidFill>
            </a:endParaRPr>
          </a:p>
          <a:p>
            <a:endParaRPr lang="en-AU" sz="4500" dirty="0" smtClean="0">
              <a:solidFill>
                <a:schemeClr val="tx1"/>
              </a:solidFill>
            </a:endParaRPr>
          </a:p>
          <a:p>
            <a:endParaRPr lang="en-AU" sz="4500" dirty="0" smtClean="0">
              <a:solidFill>
                <a:schemeClr val="tx1"/>
              </a:solidFill>
            </a:endParaRPr>
          </a:p>
          <a:p>
            <a:endParaRPr lang="en-AU" b="1" dirty="0">
              <a:solidFill>
                <a:schemeClr val="tx1"/>
              </a:solidFill>
            </a:endParaRPr>
          </a:p>
          <a:p>
            <a:endParaRPr lang="en-AU" b="1" dirty="0" smtClean="0">
              <a:solidFill>
                <a:schemeClr val="tx1"/>
              </a:solidFill>
            </a:endParaRPr>
          </a:p>
          <a:p>
            <a:endParaRPr lang="en-AU" dirty="0" smtClean="0"/>
          </a:p>
          <a:p>
            <a:endParaRPr lang="en-AU" dirty="0"/>
          </a:p>
        </p:txBody>
      </p:sp>
      <p:sp>
        <p:nvSpPr>
          <p:cNvPr id="5" name="Rectangle 4"/>
          <p:cNvSpPr/>
          <p:nvPr/>
        </p:nvSpPr>
        <p:spPr>
          <a:xfrm>
            <a:off x="297711" y="298840"/>
            <a:ext cx="4572000" cy="523220"/>
          </a:xfrm>
          <a:prstGeom prst="rect">
            <a:avLst/>
          </a:prstGeom>
        </p:spPr>
        <p:txBody>
          <a:bodyPr>
            <a:spAutoFit/>
          </a:bodyPr>
          <a:lstStyle/>
          <a:p>
            <a:r>
              <a:rPr lang="en-AU" sz="2800" b="1" dirty="0" smtClean="0">
                <a:solidFill>
                  <a:schemeClr val="tx1">
                    <a:lumMod val="50000"/>
                    <a:lumOff val="50000"/>
                  </a:schemeClr>
                </a:solidFill>
              </a:rPr>
              <a:t>Resources</a:t>
            </a:r>
            <a:endParaRPr lang="en-AU" sz="2800" b="1" dirty="0">
              <a:solidFill>
                <a:schemeClr val="tx1">
                  <a:lumMod val="50000"/>
                  <a:lumOff val="50000"/>
                </a:schemeClr>
              </a:solidFill>
            </a:endParaRPr>
          </a:p>
        </p:txBody>
      </p:sp>
      <p:sp>
        <p:nvSpPr>
          <p:cNvPr id="2" name="TextBox 1"/>
          <p:cNvSpPr txBox="1"/>
          <p:nvPr/>
        </p:nvSpPr>
        <p:spPr>
          <a:xfrm>
            <a:off x="457200" y="1481279"/>
            <a:ext cx="8123274" cy="3970318"/>
          </a:xfrm>
          <a:prstGeom prst="rect">
            <a:avLst/>
          </a:prstGeom>
          <a:noFill/>
        </p:spPr>
        <p:txBody>
          <a:bodyPr wrap="square" rtlCol="0">
            <a:spAutoFit/>
          </a:bodyPr>
          <a:lstStyle/>
          <a:p>
            <a:r>
              <a:rPr lang="en-AU" b="1" dirty="0" smtClean="0"/>
              <a:t>Online</a:t>
            </a:r>
          </a:p>
          <a:p>
            <a:r>
              <a:rPr lang="en-AU" dirty="0" smtClean="0"/>
              <a:t>Youth Beyond Blue- info &amp; online chat  </a:t>
            </a:r>
            <a:r>
              <a:rPr lang="en-AU" dirty="0" smtClean="0">
                <a:hlinkClick r:id="rId2"/>
              </a:rPr>
              <a:t>https</a:t>
            </a:r>
            <a:r>
              <a:rPr lang="en-AU" dirty="0">
                <a:hlinkClick r:id="rId2"/>
              </a:rPr>
              <a:t>://</a:t>
            </a:r>
            <a:r>
              <a:rPr lang="en-AU" dirty="0" smtClean="0">
                <a:hlinkClick r:id="rId2"/>
              </a:rPr>
              <a:t>www.youthbeyondblue.com/home</a:t>
            </a:r>
            <a:endParaRPr lang="en-AU" dirty="0" smtClean="0"/>
          </a:p>
          <a:p>
            <a:r>
              <a:rPr lang="en-AU" dirty="0" err="1" smtClean="0"/>
              <a:t>ReachOut</a:t>
            </a:r>
            <a:r>
              <a:rPr lang="en-AU" dirty="0" smtClean="0"/>
              <a:t>- info &amp; resources  </a:t>
            </a:r>
            <a:r>
              <a:rPr lang="en-AU" dirty="0" smtClean="0">
                <a:hlinkClick r:id="rId3"/>
              </a:rPr>
              <a:t>http</a:t>
            </a:r>
            <a:r>
              <a:rPr lang="en-AU" dirty="0">
                <a:hlinkClick r:id="rId3"/>
              </a:rPr>
              <a:t>://au.reachout.com</a:t>
            </a:r>
            <a:r>
              <a:rPr lang="en-AU" dirty="0" smtClean="0">
                <a:hlinkClick r:id="rId3"/>
              </a:rPr>
              <a:t>/</a:t>
            </a:r>
            <a:endParaRPr lang="en-AU" dirty="0" smtClean="0"/>
          </a:p>
          <a:p>
            <a:r>
              <a:rPr lang="en-AU" dirty="0" smtClean="0"/>
              <a:t>Bite Back- wellbeing &amp; mental </a:t>
            </a:r>
            <a:r>
              <a:rPr lang="en-AU" dirty="0"/>
              <a:t>fitness resources </a:t>
            </a:r>
            <a:r>
              <a:rPr lang="en-AU" dirty="0" smtClean="0"/>
              <a:t>  </a:t>
            </a:r>
            <a:r>
              <a:rPr lang="en-AU" dirty="0">
                <a:hlinkClick r:id="rId4"/>
              </a:rPr>
              <a:t>http://www.biteback.org.au</a:t>
            </a:r>
            <a:r>
              <a:rPr lang="en-AU" dirty="0" smtClean="0">
                <a:hlinkClick r:id="rId4"/>
              </a:rPr>
              <a:t>/</a:t>
            </a:r>
            <a:r>
              <a:rPr lang="en-AU" dirty="0" smtClean="0"/>
              <a:t> </a:t>
            </a:r>
          </a:p>
          <a:p>
            <a:r>
              <a:rPr lang="en-AU" dirty="0" smtClean="0"/>
              <a:t>It’s all right- factsheets &amp; </a:t>
            </a:r>
            <a:r>
              <a:rPr lang="en-AU" dirty="0"/>
              <a:t>personal stories  </a:t>
            </a:r>
            <a:r>
              <a:rPr lang="en-AU" dirty="0">
                <a:hlinkClick r:id="rId5"/>
              </a:rPr>
              <a:t>http://www.itsallright.org</a:t>
            </a:r>
            <a:r>
              <a:rPr lang="en-AU" dirty="0" smtClean="0">
                <a:hlinkClick r:id="rId5"/>
              </a:rPr>
              <a:t>/</a:t>
            </a:r>
            <a:r>
              <a:rPr lang="en-AU" dirty="0" smtClean="0"/>
              <a:t> </a:t>
            </a:r>
            <a:endParaRPr lang="en-AU" dirty="0"/>
          </a:p>
          <a:p>
            <a:endParaRPr lang="en-AU" dirty="0" smtClean="0"/>
          </a:p>
          <a:p>
            <a:r>
              <a:rPr lang="en-AU" b="1" dirty="0" smtClean="0"/>
              <a:t>Telephone</a:t>
            </a:r>
          </a:p>
          <a:p>
            <a:r>
              <a:rPr lang="en-AU" dirty="0" smtClean="0"/>
              <a:t>Lifeline-  13 11 14</a:t>
            </a:r>
          </a:p>
          <a:p>
            <a:r>
              <a:rPr lang="en-AU" dirty="0" smtClean="0"/>
              <a:t>Kids Helpline- </a:t>
            </a:r>
            <a:r>
              <a:rPr lang="en-AU" dirty="0"/>
              <a:t>1800 55 </a:t>
            </a:r>
            <a:r>
              <a:rPr lang="en-AU" dirty="0" smtClean="0"/>
              <a:t>1800 (up to 25 years old)</a:t>
            </a:r>
          </a:p>
          <a:p>
            <a:r>
              <a:rPr lang="en-AU" dirty="0" smtClean="0"/>
              <a:t>Beyond Blue- </a:t>
            </a:r>
            <a:r>
              <a:rPr lang="en-US" dirty="0"/>
              <a:t>1300 22 </a:t>
            </a:r>
            <a:r>
              <a:rPr lang="en-US" dirty="0" smtClean="0"/>
              <a:t>4636</a:t>
            </a:r>
            <a:endParaRPr lang="en-AU" dirty="0" smtClean="0"/>
          </a:p>
          <a:p>
            <a:endParaRPr lang="en-AU" dirty="0" smtClean="0"/>
          </a:p>
          <a:p>
            <a:r>
              <a:rPr lang="en-AU" b="1" dirty="0" smtClean="0"/>
              <a:t>In Person</a:t>
            </a:r>
          </a:p>
          <a:p>
            <a:r>
              <a:rPr lang="en-AU" dirty="0"/>
              <a:t>Headspace-   </a:t>
            </a:r>
            <a:r>
              <a:rPr lang="en-AU" dirty="0">
                <a:hlinkClick r:id="rId6"/>
              </a:rPr>
              <a:t>http://headspace.org.au/headspace-centres</a:t>
            </a:r>
            <a:r>
              <a:rPr lang="en-AU" dirty="0" smtClean="0">
                <a:hlinkClick r:id="rId6"/>
              </a:rPr>
              <a:t>/</a:t>
            </a:r>
            <a:endParaRPr lang="en-AU" dirty="0" smtClean="0"/>
          </a:p>
          <a:p>
            <a:endParaRPr lang="en-AU" dirty="0"/>
          </a:p>
        </p:txBody>
      </p:sp>
      <p:sp>
        <p:nvSpPr>
          <p:cNvPr id="6" name="TextBox 5"/>
          <p:cNvSpPr txBox="1"/>
          <p:nvPr/>
        </p:nvSpPr>
        <p:spPr>
          <a:xfrm>
            <a:off x="2105247" y="651939"/>
            <a:ext cx="3296093" cy="523220"/>
          </a:xfrm>
          <a:prstGeom prst="rect">
            <a:avLst/>
          </a:prstGeom>
          <a:noFill/>
        </p:spPr>
        <p:txBody>
          <a:bodyPr wrap="square" rtlCol="0">
            <a:spAutoFit/>
          </a:bodyPr>
          <a:lstStyle/>
          <a:p>
            <a:pPr algn="ctr"/>
            <a:r>
              <a:rPr lang="en-AU" sz="2800" b="1" dirty="0"/>
              <a:t>F</a:t>
            </a:r>
            <a:r>
              <a:rPr lang="en-AU" sz="2800" b="1" dirty="0" smtClean="0"/>
              <a:t>or students</a:t>
            </a:r>
            <a:endParaRPr lang="en-AU" sz="2800" b="1" dirty="0"/>
          </a:p>
        </p:txBody>
      </p:sp>
    </p:spTree>
    <p:extLst>
      <p:ext uri="{BB962C8B-B14F-4D97-AF65-F5344CB8AC3E}">
        <p14:creationId xmlns:p14="http://schemas.microsoft.com/office/powerpoint/2010/main" val="2427386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28600" y="279399"/>
            <a:ext cx="4038600" cy="533400"/>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baseline="0" noProof="0" dirty="0" smtClean="0">
                <a:ln>
                  <a:noFill/>
                </a:ln>
                <a:solidFill>
                  <a:srgbClr val="999999"/>
                </a:solidFill>
                <a:effectLst/>
                <a:uLnTx/>
                <a:uFillTx/>
                <a:latin typeface="+mj-lt"/>
                <a:ea typeface="+mn-ea"/>
                <a:cs typeface="Univers 57 Condensed"/>
              </a:rPr>
              <a:t>What we offer students</a:t>
            </a:r>
          </a:p>
        </p:txBody>
      </p:sp>
      <p:sp>
        <p:nvSpPr>
          <p:cNvPr id="8" name="Rectangle 7"/>
          <p:cNvSpPr/>
          <p:nvPr/>
        </p:nvSpPr>
        <p:spPr>
          <a:xfrm>
            <a:off x="228600" y="1584254"/>
            <a:ext cx="8611662" cy="4801315"/>
          </a:xfrm>
          <a:prstGeom prst="rect">
            <a:avLst/>
          </a:prstGeom>
        </p:spPr>
        <p:txBody>
          <a:bodyPr wrap="square">
            <a:spAutoFit/>
          </a:bodyPr>
          <a:lstStyle/>
          <a:p>
            <a:pPr marL="285750" indent="-285750">
              <a:buFont typeface="Arial" panose="020B0604020202020204" pitchFamily="34" charset="0"/>
              <a:buChar char="•"/>
            </a:pPr>
            <a:r>
              <a:rPr lang="en-US" dirty="0" smtClean="0"/>
              <a:t>A </a:t>
            </a:r>
            <a:r>
              <a:rPr lang="en-US" dirty="0"/>
              <a:t>welcoming ‘drop-in’ place </a:t>
            </a:r>
            <a:r>
              <a:rPr lang="en-US" dirty="0" smtClean="0"/>
              <a:t>in </a:t>
            </a:r>
            <a:r>
              <a:rPr lang="en-US" dirty="0"/>
              <a:t>Melbourne’s CBD</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Free , confidential and face to face information </a:t>
            </a:r>
            <a:r>
              <a:rPr lang="en-US" dirty="0"/>
              <a:t>and </a:t>
            </a:r>
            <a:r>
              <a:rPr lang="en-US" dirty="0" smtClean="0"/>
              <a:t>assistance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Access to </a:t>
            </a:r>
            <a:r>
              <a:rPr lang="en-US" dirty="0"/>
              <a:t>services in the community through our network of well-established relationship with community, health and other service providers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Case </a:t>
            </a:r>
            <a:r>
              <a:rPr lang="en-US" dirty="0"/>
              <a:t>work support </a:t>
            </a:r>
            <a:r>
              <a:rPr lang="en-US" dirty="0" smtClean="0"/>
              <a:t>students </a:t>
            </a:r>
            <a:r>
              <a:rPr lang="en-US" dirty="0"/>
              <a:t>experiencing </a:t>
            </a:r>
            <a:r>
              <a:rPr lang="en-US" dirty="0" smtClean="0"/>
              <a:t>crisis </a:t>
            </a:r>
            <a:r>
              <a:rPr lang="en-US" dirty="0"/>
              <a:t>or emergency (e.g. victims of crime, homelessness, mental illness, risk of breaching visa conditions)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Crisis support </a:t>
            </a:r>
            <a:r>
              <a:rPr lang="en-US" dirty="0"/>
              <a:t>in emergency situations, including the provision of material </a:t>
            </a:r>
            <a:r>
              <a:rPr lang="en-US" dirty="0" smtClean="0"/>
              <a:t>aid</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a:t>Information and access to other programs available from Study Melbourne  including:</a:t>
            </a:r>
          </a:p>
          <a:p>
            <a:pPr marL="742950" lvl="1" indent="-285750">
              <a:buFont typeface="Calibri" panose="020F0502020204030204" pitchFamily="34" charset="0"/>
              <a:buChar char="⁻"/>
            </a:pPr>
            <a:r>
              <a:rPr lang="en-US" dirty="0"/>
              <a:t>The Study Melbourne Internship Program </a:t>
            </a:r>
            <a:endParaRPr lang="en-US" dirty="0" smtClean="0"/>
          </a:p>
          <a:p>
            <a:pPr marL="742950" lvl="1" indent="-285750">
              <a:buFont typeface="Calibri" panose="020F0502020204030204" pitchFamily="34" charset="0"/>
              <a:buChar char="⁻"/>
            </a:pPr>
            <a:r>
              <a:rPr lang="en-US" dirty="0" smtClean="0"/>
              <a:t>The </a:t>
            </a:r>
            <a:r>
              <a:rPr lang="en-US" dirty="0"/>
              <a:t>public transport discount ticket for international </a:t>
            </a:r>
            <a:r>
              <a:rPr lang="en-US" dirty="0" smtClean="0"/>
              <a:t>students</a:t>
            </a:r>
            <a:endParaRPr lang="en-US" dirty="0"/>
          </a:p>
          <a:p>
            <a:pPr marL="742950" lvl="1" indent="-285750">
              <a:buFont typeface="Calibri" panose="020F0502020204030204" pitchFamily="34" charset="0"/>
              <a:buChar char="⁻"/>
            </a:pPr>
            <a:r>
              <a:rPr lang="en-US" dirty="0"/>
              <a:t>The Study Melbourne </a:t>
            </a:r>
            <a:r>
              <a:rPr lang="en-US" dirty="0" smtClean="0"/>
              <a:t>experience</a:t>
            </a:r>
            <a:endParaRPr lang="en-AU" dirty="0">
              <a:solidFill>
                <a:srgbClr val="999999"/>
              </a:solidFill>
              <a:latin typeface="Univers 57 Condensed"/>
              <a:cs typeface="Univers 57 Condensed"/>
            </a:endParaRPr>
          </a:p>
          <a:p>
            <a:pPr marL="285750" indent="-285750">
              <a:buFont typeface="Arial" panose="020B0604020202020204" pitchFamily="34" charset="0"/>
              <a:buChar char="•"/>
            </a:pPr>
            <a:endParaRPr lang="en-US" dirty="0"/>
          </a:p>
        </p:txBody>
      </p:sp>
      <p:sp>
        <p:nvSpPr>
          <p:cNvPr id="9" name="Rectangle 8"/>
          <p:cNvSpPr/>
          <p:nvPr/>
        </p:nvSpPr>
        <p:spPr>
          <a:xfrm>
            <a:off x="220129" y="1184964"/>
            <a:ext cx="4826003" cy="369332"/>
          </a:xfrm>
          <a:prstGeom prst="rect">
            <a:avLst/>
          </a:prstGeom>
        </p:spPr>
        <p:txBody>
          <a:bodyPr wrap="square">
            <a:spAutoFit/>
          </a:bodyPr>
          <a:lstStyle/>
          <a:p>
            <a:pPr marL="14288" indent="-14288">
              <a:spcBef>
                <a:spcPts val="600"/>
              </a:spcBef>
            </a:pPr>
            <a:r>
              <a:rPr lang="en-AU" b="1" dirty="0" smtClean="0">
                <a:solidFill>
                  <a:srgbClr val="999999"/>
                </a:solidFill>
                <a:latin typeface="Univers 57 Condensed"/>
                <a:cs typeface="Univers 57 Condensed"/>
              </a:rPr>
              <a:t>Services include:</a:t>
            </a:r>
          </a:p>
        </p:txBody>
      </p:sp>
    </p:spTree>
    <p:extLst>
      <p:ext uri="{BB962C8B-B14F-4D97-AF65-F5344CB8AC3E}">
        <p14:creationId xmlns:p14="http://schemas.microsoft.com/office/powerpoint/2010/main" val="1856536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ular Callout 16"/>
          <p:cNvSpPr/>
          <p:nvPr/>
        </p:nvSpPr>
        <p:spPr>
          <a:xfrm>
            <a:off x="616689" y="3211034"/>
            <a:ext cx="2515152" cy="2306198"/>
          </a:xfrm>
          <a:prstGeom prst="wedgeRectCallout">
            <a:avLst>
              <a:gd name="adj1" fmla="val -36425"/>
              <a:gd name="adj2" fmla="val 69527"/>
            </a:avLst>
          </a:prstGeom>
          <a:ln w="76200">
            <a:solidFill>
              <a:srgbClr val="FFDA3F"/>
            </a:solidFill>
          </a:ln>
        </p:spPr>
        <p:style>
          <a:lnRef idx="2">
            <a:schemeClr val="dk1"/>
          </a:lnRef>
          <a:fillRef idx="1">
            <a:schemeClr val="lt1"/>
          </a:fillRef>
          <a:effectRef idx="0">
            <a:schemeClr val="dk1"/>
          </a:effectRef>
          <a:fontRef idx="minor">
            <a:schemeClr val="dk1"/>
          </a:fontRef>
        </p:style>
        <p:txBody>
          <a:bodyPr rtlCol="0" anchor="ctr"/>
          <a:lstStyle/>
          <a:p>
            <a:pPr algn="ctr"/>
            <a:r>
              <a:rPr lang="en-AU" sz="2400" b="1" dirty="0">
                <a:solidFill>
                  <a:prstClr val="black"/>
                </a:solidFill>
              </a:rPr>
              <a:t>I</a:t>
            </a:r>
            <a:r>
              <a:rPr lang="en-AU" sz="2400" b="1" dirty="0" smtClean="0">
                <a:solidFill>
                  <a:prstClr val="black"/>
                </a:solidFill>
              </a:rPr>
              <a:t>ndividualised support </a:t>
            </a:r>
            <a:endParaRPr lang="en-AU" b="1" dirty="0">
              <a:solidFill>
                <a:prstClr val="black"/>
              </a:solidFill>
            </a:endParaRPr>
          </a:p>
          <a:p>
            <a:endParaRPr lang="en-AU" b="1" dirty="0">
              <a:ln w="101600">
                <a:solidFill>
                  <a:schemeClr val="tx1"/>
                </a:solidFill>
              </a:ln>
            </a:endParaRPr>
          </a:p>
        </p:txBody>
      </p:sp>
      <p:sp>
        <p:nvSpPr>
          <p:cNvPr id="27" name="Rectangular Callout 26"/>
          <p:cNvSpPr/>
          <p:nvPr/>
        </p:nvSpPr>
        <p:spPr>
          <a:xfrm>
            <a:off x="3604438" y="2276872"/>
            <a:ext cx="2424790" cy="2304256"/>
          </a:xfrm>
          <a:prstGeom prst="wedgeRectCallout">
            <a:avLst>
              <a:gd name="adj1" fmla="val -36425"/>
              <a:gd name="adj2" fmla="val 69527"/>
            </a:avLst>
          </a:prstGeom>
          <a:solidFill>
            <a:srgbClr val="FFDA3F"/>
          </a:solidFill>
          <a:ln w="76200">
            <a:solidFill>
              <a:srgbClr val="FFDA3F"/>
            </a:solidFill>
          </a:ln>
        </p:spPr>
        <p:style>
          <a:lnRef idx="2">
            <a:schemeClr val="dk1"/>
          </a:lnRef>
          <a:fillRef idx="1">
            <a:schemeClr val="lt1"/>
          </a:fillRef>
          <a:effectRef idx="0">
            <a:schemeClr val="dk1"/>
          </a:effectRef>
          <a:fontRef idx="minor">
            <a:schemeClr val="dk1"/>
          </a:fontRef>
        </p:style>
        <p:txBody>
          <a:bodyPr rtlCol="0" anchor="ctr"/>
          <a:lstStyle/>
          <a:p>
            <a:pPr algn="ctr"/>
            <a:r>
              <a:rPr lang="en-AU" sz="2400" b="1" dirty="0" smtClean="0">
                <a:solidFill>
                  <a:prstClr val="black"/>
                </a:solidFill>
              </a:rPr>
              <a:t>Connectedness</a:t>
            </a:r>
          </a:p>
        </p:txBody>
      </p:sp>
      <p:sp>
        <p:nvSpPr>
          <p:cNvPr id="29" name="Rectangular Callout 28"/>
          <p:cNvSpPr/>
          <p:nvPr/>
        </p:nvSpPr>
        <p:spPr>
          <a:xfrm>
            <a:off x="6507127" y="1340768"/>
            <a:ext cx="2409662" cy="2304256"/>
          </a:xfrm>
          <a:prstGeom prst="wedgeRectCallout">
            <a:avLst>
              <a:gd name="adj1" fmla="val -36425"/>
              <a:gd name="adj2" fmla="val 69527"/>
            </a:avLst>
          </a:prstGeom>
          <a:ln w="76200">
            <a:solidFill>
              <a:srgbClr val="FFDA3F"/>
            </a:solidFill>
          </a:ln>
        </p:spPr>
        <p:style>
          <a:lnRef idx="2">
            <a:schemeClr val="dk1"/>
          </a:lnRef>
          <a:fillRef idx="1">
            <a:schemeClr val="lt1"/>
          </a:fillRef>
          <a:effectRef idx="0">
            <a:schemeClr val="dk1"/>
          </a:effectRef>
          <a:fontRef idx="minor">
            <a:schemeClr val="dk1"/>
          </a:fontRef>
        </p:style>
        <p:txBody>
          <a:bodyPr rtlCol="0" anchor="ctr"/>
          <a:lstStyle/>
          <a:p>
            <a:pPr algn="ctr"/>
            <a:r>
              <a:rPr lang="en-AU" sz="2400" b="1" dirty="0">
                <a:solidFill>
                  <a:schemeClr val="tx1"/>
                </a:solidFill>
              </a:rPr>
              <a:t>E</a:t>
            </a:r>
            <a:r>
              <a:rPr lang="en-AU" sz="2400" b="1" dirty="0" smtClean="0">
                <a:solidFill>
                  <a:schemeClr val="tx1"/>
                </a:solidFill>
              </a:rPr>
              <a:t>arly information</a:t>
            </a:r>
            <a:endParaRPr lang="en-AU" sz="2400" b="1"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7127" y="222267"/>
            <a:ext cx="2371060" cy="932439"/>
          </a:xfrm>
          <a:prstGeom prst="rect">
            <a:avLst/>
          </a:prstGeom>
        </p:spPr>
      </p:pic>
    </p:spTree>
    <p:extLst>
      <p:ext uri="{BB962C8B-B14F-4D97-AF65-F5344CB8AC3E}">
        <p14:creationId xmlns:p14="http://schemas.microsoft.com/office/powerpoint/2010/main" val="43644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922585" y="1132764"/>
            <a:ext cx="5158154" cy="50699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2244970" y="1342698"/>
            <a:ext cx="4674275" cy="923330"/>
          </a:xfrm>
          <a:prstGeom prst="rect">
            <a:avLst/>
          </a:prstGeom>
          <a:noFill/>
        </p:spPr>
        <p:txBody>
          <a:bodyPr wrap="square" rtlCol="0">
            <a:spAutoFit/>
          </a:bodyPr>
          <a:lstStyle/>
          <a:p>
            <a:r>
              <a:rPr lang="en-AU" b="1" dirty="0" smtClean="0">
                <a:solidFill>
                  <a:schemeClr val="bg1"/>
                </a:solidFill>
              </a:rPr>
              <a:t>AT GLANCE</a:t>
            </a:r>
          </a:p>
          <a:p>
            <a:r>
              <a:rPr lang="en-AU" dirty="0" smtClean="0">
                <a:solidFill>
                  <a:schemeClr val="bg1"/>
                </a:solidFill>
              </a:rPr>
              <a:t>Since the launch of the SMSC in July  2014 until August 2015</a:t>
            </a:r>
            <a:endParaRPr lang="en-AU" dirty="0">
              <a:solidFill>
                <a:schemeClr val="bg1"/>
              </a:solidFill>
            </a:endParaRPr>
          </a:p>
        </p:txBody>
      </p:sp>
      <p:sp>
        <p:nvSpPr>
          <p:cNvPr id="9" name="TextBox 8"/>
          <p:cNvSpPr txBox="1"/>
          <p:nvPr/>
        </p:nvSpPr>
        <p:spPr>
          <a:xfrm>
            <a:off x="2209802" y="2203861"/>
            <a:ext cx="2379784" cy="353943"/>
          </a:xfrm>
          <a:prstGeom prst="rect">
            <a:avLst/>
          </a:prstGeom>
          <a:noFill/>
        </p:spPr>
        <p:txBody>
          <a:bodyPr wrap="square" rtlCol="0">
            <a:spAutoFit/>
          </a:bodyPr>
          <a:lstStyle/>
          <a:p>
            <a:r>
              <a:rPr lang="en-AU" sz="1700" dirty="0" smtClean="0">
                <a:solidFill>
                  <a:srgbClr val="FFFF00"/>
                </a:solidFill>
              </a:rPr>
              <a:t>we have engaged</a:t>
            </a:r>
          </a:p>
        </p:txBody>
      </p:sp>
      <p:sp>
        <p:nvSpPr>
          <p:cNvPr id="11" name="TextBox 10"/>
          <p:cNvSpPr txBox="1"/>
          <p:nvPr/>
        </p:nvSpPr>
        <p:spPr>
          <a:xfrm>
            <a:off x="4484080" y="4260881"/>
            <a:ext cx="1535723" cy="646331"/>
          </a:xfrm>
          <a:prstGeom prst="rect">
            <a:avLst/>
          </a:prstGeom>
          <a:noFill/>
        </p:spPr>
        <p:txBody>
          <a:bodyPr wrap="square" rtlCol="0">
            <a:spAutoFit/>
          </a:bodyPr>
          <a:lstStyle/>
          <a:p>
            <a:r>
              <a:rPr lang="en-AU" dirty="0" smtClean="0">
                <a:solidFill>
                  <a:schemeClr val="tx2"/>
                </a:solidFill>
              </a:rPr>
              <a:t>191 activities &amp; events</a:t>
            </a:r>
          </a:p>
        </p:txBody>
      </p:sp>
      <p:sp>
        <p:nvSpPr>
          <p:cNvPr id="13" name="TextBox 12"/>
          <p:cNvSpPr txBox="1"/>
          <p:nvPr/>
        </p:nvSpPr>
        <p:spPr>
          <a:xfrm>
            <a:off x="4437249" y="2037328"/>
            <a:ext cx="1948311" cy="1415772"/>
          </a:xfrm>
          <a:prstGeom prst="rect">
            <a:avLst/>
          </a:prstGeom>
          <a:noFill/>
        </p:spPr>
        <p:txBody>
          <a:bodyPr wrap="square" rtlCol="0">
            <a:spAutoFit/>
          </a:bodyPr>
          <a:lstStyle/>
          <a:p>
            <a:r>
              <a:rPr lang="en-AU" sz="1400" b="1" dirty="0" smtClean="0">
                <a:solidFill>
                  <a:srgbClr val="FFFF00"/>
                </a:solidFill>
              </a:rPr>
              <a:t>Over</a:t>
            </a:r>
            <a:r>
              <a:rPr lang="en-AU" sz="3200" b="1" dirty="0" smtClean="0">
                <a:solidFill>
                  <a:srgbClr val="FFFF00"/>
                </a:solidFill>
              </a:rPr>
              <a:t> 10,100</a:t>
            </a:r>
            <a:endParaRPr lang="en-AU" sz="3200" b="1" dirty="0">
              <a:solidFill>
                <a:srgbClr val="FFFF00"/>
              </a:solidFill>
            </a:endParaRPr>
          </a:p>
          <a:p>
            <a:r>
              <a:rPr lang="en-AU" dirty="0" smtClean="0">
                <a:solidFill>
                  <a:srgbClr val="FFFF00"/>
                </a:solidFill>
              </a:rPr>
              <a:t>international students</a:t>
            </a:r>
            <a:endParaRPr lang="en-AU" dirty="0">
              <a:solidFill>
                <a:srgbClr val="FFFF00"/>
              </a:solidFill>
            </a:endParaRPr>
          </a:p>
          <a:p>
            <a:endParaRPr lang="en-AU" dirty="0">
              <a:solidFill>
                <a:srgbClr val="FFFF00"/>
              </a:solidFill>
            </a:endParaRPr>
          </a:p>
        </p:txBody>
      </p:sp>
      <p:sp>
        <p:nvSpPr>
          <p:cNvPr id="15" name="TextBox 14"/>
          <p:cNvSpPr txBox="1"/>
          <p:nvPr/>
        </p:nvSpPr>
        <p:spPr>
          <a:xfrm>
            <a:off x="2297727" y="4359120"/>
            <a:ext cx="2174629" cy="615553"/>
          </a:xfrm>
          <a:prstGeom prst="rect">
            <a:avLst/>
          </a:prstGeom>
          <a:noFill/>
        </p:spPr>
        <p:txBody>
          <a:bodyPr wrap="square" rtlCol="0">
            <a:spAutoFit/>
          </a:bodyPr>
          <a:lstStyle/>
          <a:p>
            <a:r>
              <a:rPr lang="en-AU" sz="1700" dirty="0" smtClean="0">
                <a:solidFill>
                  <a:schemeClr val="tx2"/>
                </a:solidFill>
              </a:rPr>
              <a:t>we have organised &amp; </a:t>
            </a:r>
          </a:p>
          <a:p>
            <a:r>
              <a:rPr lang="en-AU" sz="1700" dirty="0" smtClean="0">
                <a:solidFill>
                  <a:schemeClr val="tx2"/>
                </a:solidFill>
              </a:rPr>
              <a:t>participated in</a:t>
            </a:r>
          </a:p>
        </p:txBody>
      </p:sp>
      <p:sp>
        <p:nvSpPr>
          <p:cNvPr id="18" name="TextBox 17"/>
          <p:cNvSpPr txBox="1"/>
          <p:nvPr/>
        </p:nvSpPr>
        <p:spPr>
          <a:xfrm>
            <a:off x="2368065" y="5378096"/>
            <a:ext cx="2174629" cy="353943"/>
          </a:xfrm>
          <a:prstGeom prst="rect">
            <a:avLst/>
          </a:prstGeom>
          <a:noFill/>
        </p:spPr>
        <p:txBody>
          <a:bodyPr wrap="square" rtlCol="0">
            <a:spAutoFit/>
          </a:bodyPr>
          <a:lstStyle/>
          <a:p>
            <a:r>
              <a:rPr lang="en-AU" sz="1700" dirty="0" smtClean="0">
                <a:solidFill>
                  <a:schemeClr val="accent1"/>
                </a:solidFill>
              </a:rPr>
              <a:t>we have attended</a:t>
            </a:r>
          </a:p>
        </p:txBody>
      </p:sp>
      <p:sp>
        <p:nvSpPr>
          <p:cNvPr id="19" name="TextBox 18"/>
          <p:cNvSpPr txBox="1"/>
          <p:nvPr/>
        </p:nvSpPr>
        <p:spPr>
          <a:xfrm>
            <a:off x="4448941" y="5283838"/>
            <a:ext cx="1805323" cy="784830"/>
          </a:xfrm>
          <a:prstGeom prst="rect">
            <a:avLst/>
          </a:prstGeom>
          <a:noFill/>
        </p:spPr>
        <p:txBody>
          <a:bodyPr wrap="square" rtlCol="0">
            <a:spAutoFit/>
          </a:bodyPr>
          <a:lstStyle/>
          <a:p>
            <a:r>
              <a:rPr lang="en-AU" sz="2800" b="1" dirty="0" smtClean="0">
                <a:solidFill>
                  <a:schemeClr val="accent1"/>
                </a:solidFill>
              </a:rPr>
              <a:t>98</a:t>
            </a:r>
            <a:r>
              <a:rPr lang="en-AU" dirty="0" smtClean="0">
                <a:solidFill>
                  <a:schemeClr val="accent1"/>
                </a:solidFill>
              </a:rPr>
              <a:t> </a:t>
            </a:r>
            <a:r>
              <a:rPr lang="en-AU" sz="1700" dirty="0" smtClean="0">
                <a:solidFill>
                  <a:schemeClr val="accent1"/>
                </a:solidFill>
              </a:rPr>
              <a:t>outreach activities</a:t>
            </a:r>
          </a:p>
        </p:txBody>
      </p:sp>
      <p:sp>
        <p:nvSpPr>
          <p:cNvPr id="12" name="TextBox 11"/>
          <p:cNvSpPr txBox="1"/>
          <p:nvPr/>
        </p:nvSpPr>
        <p:spPr>
          <a:xfrm>
            <a:off x="2195149" y="3369912"/>
            <a:ext cx="2379784" cy="353943"/>
          </a:xfrm>
          <a:prstGeom prst="rect">
            <a:avLst/>
          </a:prstGeom>
          <a:noFill/>
        </p:spPr>
        <p:txBody>
          <a:bodyPr wrap="square" rtlCol="0">
            <a:spAutoFit/>
          </a:bodyPr>
          <a:lstStyle/>
          <a:p>
            <a:r>
              <a:rPr lang="en-AU" sz="1700" dirty="0" smtClean="0">
                <a:solidFill>
                  <a:schemeClr val="bg1"/>
                </a:solidFill>
              </a:rPr>
              <a:t>we have engaged</a:t>
            </a:r>
          </a:p>
        </p:txBody>
      </p:sp>
      <p:sp>
        <p:nvSpPr>
          <p:cNvPr id="16" name="TextBox 15"/>
          <p:cNvSpPr txBox="1"/>
          <p:nvPr/>
        </p:nvSpPr>
        <p:spPr>
          <a:xfrm>
            <a:off x="4422596" y="3203379"/>
            <a:ext cx="1699785" cy="1138773"/>
          </a:xfrm>
          <a:prstGeom prst="rect">
            <a:avLst/>
          </a:prstGeom>
          <a:noFill/>
        </p:spPr>
        <p:txBody>
          <a:bodyPr wrap="square" rtlCol="0">
            <a:spAutoFit/>
          </a:bodyPr>
          <a:lstStyle/>
          <a:p>
            <a:r>
              <a:rPr lang="en-AU" sz="3200" b="1" dirty="0" smtClean="0">
                <a:solidFill>
                  <a:schemeClr val="bg1"/>
                </a:solidFill>
              </a:rPr>
              <a:t>470 </a:t>
            </a:r>
            <a:r>
              <a:rPr lang="en-AU" dirty="0" smtClean="0">
                <a:solidFill>
                  <a:schemeClr val="bg1"/>
                </a:solidFill>
              </a:rPr>
              <a:t>stakeholders</a:t>
            </a:r>
            <a:endParaRPr lang="en-AU" dirty="0">
              <a:solidFill>
                <a:schemeClr val="bg1"/>
              </a:solidFill>
            </a:endParaRPr>
          </a:p>
          <a:p>
            <a:endParaRPr lang="en-AU" dirty="0">
              <a:solidFill>
                <a:schemeClr val="bg1"/>
              </a:solidFill>
            </a:endParaRPr>
          </a:p>
        </p:txBody>
      </p:sp>
      <p:sp>
        <p:nvSpPr>
          <p:cNvPr id="17" name="Subtitle 2"/>
          <p:cNvSpPr txBox="1">
            <a:spLocks/>
          </p:cNvSpPr>
          <p:nvPr/>
        </p:nvSpPr>
        <p:spPr>
          <a:xfrm>
            <a:off x="228600" y="279399"/>
            <a:ext cx="5123002" cy="533400"/>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baseline="0" noProof="0" dirty="0" smtClean="0">
                <a:ln>
                  <a:noFill/>
                </a:ln>
                <a:solidFill>
                  <a:srgbClr val="999999"/>
                </a:solidFill>
                <a:effectLst/>
                <a:uLnTx/>
                <a:uFillTx/>
                <a:latin typeface="+mj-lt"/>
                <a:ea typeface="+mn-ea"/>
                <a:cs typeface="Univers 57 Condensed"/>
              </a:rPr>
              <a:t>Data about Events</a:t>
            </a:r>
            <a:r>
              <a:rPr kumimoji="0" lang="en-US" sz="2800" b="1" i="0" u="none" strike="noStrike" kern="1200" cap="none" spc="0" normalizeH="0" noProof="0" dirty="0" smtClean="0">
                <a:ln>
                  <a:noFill/>
                </a:ln>
                <a:solidFill>
                  <a:srgbClr val="999999"/>
                </a:solidFill>
                <a:effectLst/>
                <a:uLnTx/>
                <a:uFillTx/>
                <a:latin typeface="+mj-lt"/>
                <a:ea typeface="+mn-ea"/>
                <a:cs typeface="Univers 57 Condensed"/>
              </a:rPr>
              <a:t> &amp; Activities</a:t>
            </a:r>
            <a:endParaRPr kumimoji="0" lang="en-US" sz="2800" b="1" i="0" u="none" strike="noStrike" kern="1200" cap="none" spc="0" normalizeH="0" baseline="0" noProof="0" dirty="0" smtClean="0">
              <a:ln>
                <a:noFill/>
              </a:ln>
              <a:solidFill>
                <a:srgbClr val="999999"/>
              </a:solidFill>
              <a:effectLst/>
              <a:uLnTx/>
              <a:uFillTx/>
              <a:latin typeface="+mj-lt"/>
              <a:ea typeface="+mn-ea"/>
              <a:cs typeface="Univers 57 Condensed"/>
            </a:endParaRPr>
          </a:p>
        </p:txBody>
      </p:sp>
    </p:spTree>
    <p:extLst>
      <p:ext uri="{BB962C8B-B14F-4D97-AF65-F5344CB8AC3E}">
        <p14:creationId xmlns:p14="http://schemas.microsoft.com/office/powerpoint/2010/main" val="1312201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837635" y="263512"/>
            <a:ext cx="4933555" cy="5896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2400" b="0" i="0" kern="1200">
                <a:solidFill>
                  <a:schemeClr val="bg1"/>
                </a:solidFill>
                <a:latin typeface="+mj-lt"/>
                <a:ea typeface="+mj-ea"/>
                <a:cs typeface="American Typewriter"/>
              </a:defRPr>
            </a:lvl1pPr>
          </a:lstStyle>
          <a:p>
            <a:endParaRPr lang="en-AU" dirty="0"/>
          </a:p>
        </p:txBody>
      </p:sp>
      <p:sp>
        <p:nvSpPr>
          <p:cNvPr id="11" name="Subtitle 2"/>
          <p:cNvSpPr txBox="1">
            <a:spLocks/>
          </p:cNvSpPr>
          <p:nvPr/>
        </p:nvSpPr>
        <p:spPr>
          <a:xfrm>
            <a:off x="228600" y="279399"/>
            <a:ext cx="5123002" cy="533400"/>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smtClean="0">
                <a:ln>
                  <a:noFill/>
                </a:ln>
                <a:solidFill>
                  <a:schemeClr val="bg1"/>
                </a:solidFill>
                <a:effectLst/>
                <a:uLnTx/>
                <a:uFillTx/>
                <a:ea typeface="+mn-ea"/>
                <a:cs typeface="Univers 57 Condensed"/>
              </a:rPr>
              <a:t>Events</a:t>
            </a:r>
            <a:r>
              <a:rPr kumimoji="0" lang="en-US" sz="2800" b="0" i="0" u="none" strike="noStrike" kern="1200" cap="none" spc="0" normalizeH="0" noProof="0" dirty="0" smtClean="0">
                <a:ln>
                  <a:noFill/>
                </a:ln>
                <a:solidFill>
                  <a:schemeClr val="bg1"/>
                </a:solidFill>
                <a:effectLst/>
                <a:uLnTx/>
                <a:uFillTx/>
                <a:ea typeface="+mn-ea"/>
                <a:cs typeface="Univers 57 Condensed"/>
              </a:rPr>
              <a:t> &amp; Activities</a:t>
            </a:r>
            <a:endParaRPr kumimoji="0" lang="en-US" sz="2800" b="0" i="0" u="none" strike="noStrike" kern="1200" cap="none" spc="0" normalizeH="0" baseline="0" noProof="0" dirty="0" smtClean="0">
              <a:ln>
                <a:noFill/>
              </a:ln>
              <a:solidFill>
                <a:schemeClr val="bg1"/>
              </a:solidFill>
              <a:effectLst/>
              <a:uLnTx/>
              <a:uFillTx/>
              <a:ea typeface="+mn-ea"/>
              <a:cs typeface="Univers 57 Condensed"/>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6824" b="2164"/>
          <a:stretch/>
        </p:blipFill>
        <p:spPr>
          <a:xfrm>
            <a:off x="-3467" y="1179286"/>
            <a:ext cx="9152553" cy="567871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771" y="6095683"/>
            <a:ext cx="1424764" cy="56030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8576" y="6095684"/>
            <a:ext cx="1028346" cy="582476"/>
          </a:xfrm>
          <a:prstGeom prst="rect">
            <a:avLst/>
          </a:prstGeom>
        </p:spPr>
      </p:pic>
    </p:spTree>
    <p:extLst>
      <p:ext uri="{BB962C8B-B14F-4D97-AF65-F5344CB8AC3E}">
        <p14:creationId xmlns:p14="http://schemas.microsoft.com/office/powerpoint/2010/main" val="2706661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41868" y="190583"/>
            <a:ext cx="3381154" cy="588963"/>
          </a:xfrm>
        </p:spPr>
        <p:txBody>
          <a:bodyPr>
            <a:noAutofit/>
          </a:bodyPr>
          <a:lstStyle/>
          <a:p>
            <a:pPr algn="l"/>
            <a:r>
              <a:rPr lang="en-AU" sz="2800" dirty="0" smtClean="0">
                <a:solidFill>
                  <a:schemeClr val="bg1"/>
                </a:solidFill>
              </a:rPr>
              <a:t>Data for Casework</a:t>
            </a:r>
            <a:endParaRPr lang="en-AU" sz="2800" dirty="0">
              <a:solidFill>
                <a:schemeClr val="bg1"/>
              </a:solidFill>
            </a:endParaRPr>
          </a:p>
        </p:txBody>
      </p:sp>
      <p:sp>
        <p:nvSpPr>
          <p:cNvPr id="3" name="TextBox 2"/>
          <p:cNvSpPr txBox="1"/>
          <p:nvPr/>
        </p:nvSpPr>
        <p:spPr>
          <a:xfrm>
            <a:off x="-2362701" y="1285221"/>
            <a:ext cx="6245670" cy="914400"/>
          </a:xfrm>
          <a:prstGeom prst="rect">
            <a:avLst/>
          </a:prstGeom>
        </p:spPr>
        <p:txBody>
          <a:bodyPr vert="horz" wrap="none" lIns="91440" tIns="45720" rIns="91440" bIns="45720" rtlCol="0" anchor="b">
            <a:normAutofit/>
          </a:bodyPr>
          <a:lstStyle/>
          <a:p>
            <a:endParaRPr lang="en-AU" sz="1200" b="1" i="0" dirty="0" smtClean="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46" y="1128451"/>
            <a:ext cx="4705241" cy="4733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4946" y="1128451"/>
            <a:ext cx="4121505" cy="5080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Placeholder 4"/>
          <p:cNvSpPr txBox="1">
            <a:spLocks/>
          </p:cNvSpPr>
          <p:nvPr/>
        </p:nvSpPr>
        <p:spPr>
          <a:xfrm>
            <a:off x="341868" y="673216"/>
            <a:ext cx="6713538" cy="6016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1800" dirty="0" smtClean="0"/>
              <a:t>From January 2014 to September 2015</a:t>
            </a:r>
            <a:endParaRPr lang="en-AU" sz="1800" dirty="0"/>
          </a:p>
        </p:txBody>
      </p:sp>
    </p:spTree>
    <p:extLst>
      <p:ext uri="{BB962C8B-B14F-4D97-AF65-F5344CB8AC3E}">
        <p14:creationId xmlns:p14="http://schemas.microsoft.com/office/powerpoint/2010/main" val="453503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5233" y="1205504"/>
            <a:ext cx="8166505" cy="4280896"/>
          </a:xfrm>
        </p:spPr>
        <p:txBody>
          <a:bodyPr>
            <a:normAutofit/>
          </a:bodyPr>
          <a:lstStyle/>
          <a:p>
            <a:pPr marL="342900" indent="-342900">
              <a:buFont typeface="Arial" panose="020B0604020202020204" pitchFamily="34" charset="0"/>
              <a:buChar char="•"/>
            </a:pPr>
            <a:r>
              <a:rPr lang="en-AU" dirty="0" smtClean="0">
                <a:solidFill>
                  <a:schemeClr val="tx1"/>
                </a:solidFill>
              </a:rPr>
              <a:t>Mental health is 6</a:t>
            </a:r>
            <a:r>
              <a:rPr lang="en-AU" baseline="30000" dirty="0" smtClean="0">
                <a:solidFill>
                  <a:schemeClr val="tx1"/>
                </a:solidFill>
              </a:rPr>
              <a:t>th</a:t>
            </a:r>
            <a:r>
              <a:rPr lang="en-AU" dirty="0" smtClean="0">
                <a:solidFill>
                  <a:schemeClr val="tx1"/>
                </a:solidFill>
              </a:rPr>
              <a:t> top issue for international students requiring casework support – has remained consistent since 2010.</a:t>
            </a:r>
          </a:p>
          <a:p>
            <a:pPr marL="342900" indent="-342900">
              <a:buFont typeface="Arial" panose="020B0604020202020204" pitchFamily="34" charset="0"/>
              <a:buChar char="•"/>
            </a:pPr>
            <a:r>
              <a:rPr lang="en-AU" dirty="0" smtClean="0">
                <a:solidFill>
                  <a:schemeClr val="tx1"/>
                </a:solidFill>
              </a:rPr>
              <a:t>Issues in two main categories – stress and emotional related issues impacting functioning, and more serious issues like anxiety, depression, psychosis. </a:t>
            </a:r>
          </a:p>
          <a:p>
            <a:pPr marL="342900" indent="-342900">
              <a:buFont typeface="Arial" panose="020B0604020202020204" pitchFamily="34" charset="0"/>
              <a:buChar char="•"/>
            </a:pPr>
            <a:r>
              <a:rPr lang="en-AU" dirty="0" smtClean="0">
                <a:solidFill>
                  <a:schemeClr val="tx1"/>
                </a:solidFill>
              </a:rPr>
              <a:t>International students with mental health often present with other issues including accommodation, financial and academic issues. </a:t>
            </a:r>
          </a:p>
          <a:p>
            <a:pPr marL="342900" indent="-342900">
              <a:buFont typeface="Arial" panose="020B0604020202020204" pitchFamily="34" charset="0"/>
              <a:buChar char="•"/>
            </a:pPr>
            <a:r>
              <a:rPr lang="en-AU" dirty="0" smtClean="0">
                <a:solidFill>
                  <a:schemeClr val="tx1"/>
                </a:solidFill>
              </a:rPr>
              <a:t>High risk group due to age, unfamiliarity with culture and services, away from supports, mixed living skills/poor stress management, family pressure/expectations. </a:t>
            </a:r>
          </a:p>
          <a:p>
            <a:pPr marL="342900" indent="-342900">
              <a:buFont typeface="Arial" panose="020B0604020202020204" pitchFamily="34" charset="0"/>
              <a:buChar char="•"/>
            </a:pPr>
            <a:endParaRPr lang="en-AU" dirty="0"/>
          </a:p>
        </p:txBody>
      </p:sp>
      <p:sp>
        <p:nvSpPr>
          <p:cNvPr id="4" name="Rectangle 3"/>
          <p:cNvSpPr/>
          <p:nvPr/>
        </p:nvSpPr>
        <p:spPr>
          <a:xfrm>
            <a:off x="250867" y="127590"/>
            <a:ext cx="4735803" cy="830997"/>
          </a:xfrm>
          <a:prstGeom prst="rect">
            <a:avLst/>
          </a:prstGeom>
        </p:spPr>
        <p:txBody>
          <a:bodyPr wrap="square">
            <a:spAutoFit/>
          </a:bodyPr>
          <a:lstStyle/>
          <a:p>
            <a:r>
              <a:rPr lang="en-AU" sz="2400" b="1" dirty="0" smtClean="0">
                <a:solidFill>
                  <a:schemeClr val="tx1">
                    <a:lumMod val="50000"/>
                    <a:lumOff val="50000"/>
                  </a:schemeClr>
                </a:solidFill>
              </a:rPr>
              <a:t>Mental health and wellbeing for international students</a:t>
            </a:r>
            <a:endParaRPr lang="en-AU" sz="2400" b="1" dirty="0">
              <a:solidFill>
                <a:schemeClr val="tx1">
                  <a:lumMod val="50000"/>
                  <a:lumOff val="50000"/>
                </a:schemeClr>
              </a:solidFill>
            </a:endParaRPr>
          </a:p>
        </p:txBody>
      </p:sp>
    </p:spTree>
    <p:extLst>
      <p:ext uri="{BB962C8B-B14F-4D97-AF65-F5344CB8AC3E}">
        <p14:creationId xmlns:p14="http://schemas.microsoft.com/office/powerpoint/2010/main" val="2519675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41868" y="190583"/>
            <a:ext cx="3381154" cy="588963"/>
          </a:xfrm>
        </p:spPr>
        <p:txBody>
          <a:bodyPr>
            <a:noAutofit/>
          </a:bodyPr>
          <a:lstStyle/>
          <a:p>
            <a:pPr algn="l"/>
            <a:r>
              <a:rPr lang="en-AU" sz="2800" dirty="0" smtClean="0">
                <a:solidFill>
                  <a:schemeClr val="bg1"/>
                </a:solidFill>
              </a:rPr>
              <a:t>Recommended approach</a:t>
            </a:r>
            <a:endParaRPr lang="en-AU" sz="2800" dirty="0">
              <a:solidFill>
                <a:schemeClr val="bg1"/>
              </a:solidFill>
            </a:endParaRPr>
          </a:p>
        </p:txBody>
      </p:sp>
      <p:sp>
        <p:nvSpPr>
          <p:cNvPr id="3" name="TextBox 2"/>
          <p:cNvSpPr txBox="1"/>
          <p:nvPr/>
        </p:nvSpPr>
        <p:spPr>
          <a:xfrm>
            <a:off x="293928" y="1391547"/>
            <a:ext cx="6245670" cy="914400"/>
          </a:xfrm>
          <a:prstGeom prst="rect">
            <a:avLst/>
          </a:prstGeom>
        </p:spPr>
        <p:txBody>
          <a:bodyPr vert="horz" wrap="none" lIns="91440" tIns="45720" rIns="91440" bIns="45720" rtlCol="0" anchor="b">
            <a:normAutofit/>
          </a:bodyPr>
          <a:lstStyle/>
          <a:p>
            <a:endParaRPr lang="en-AU" sz="1200" b="1" i="0" dirty="0" smtClean="0"/>
          </a:p>
        </p:txBody>
      </p:sp>
      <p:sp>
        <p:nvSpPr>
          <p:cNvPr id="11" name="Text Placeholder 4"/>
          <p:cNvSpPr txBox="1">
            <a:spLocks/>
          </p:cNvSpPr>
          <p:nvPr/>
        </p:nvSpPr>
        <p:spPr>
          <a:xfrm>
            <a:off x="341868" y="673216"/>
            <a:ext cx="6713538" cy="6016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AU" sz="1800" dirty="0"/>
          </a:p>
        </p:txBody>
      </p:sp>
      <p:sp>
        <p:nvSpPr>
          <p:cNvPr id="5" name="Rectangle 4"/>
          <p:cNvSpPr/>
          <p:nvPr/>
        </p:nvSpPr>
        <p:spPr>
          <a:xfrm>
            <a:off x="563527" y="1533636"/>
            <a:ext cx="4657060" cy="4247317"/>
          </a:xfrm>
          <a:prstGeom prst="rect">
            <a:avLst/>
          </a:prstGeom>
        </p:spPr>
        <p:txBody>
          <a:bodyPr wrap="square">
            <a:spAutoFit/>
          </a:bodyPr>
          <a:lstStyle/>
          <a:p>
            <a:pPr marL="800100" lvl="1" indent="-342900">
              <a:buFont typeface="Arial" panose="020B0604020202020204" pitchFamily="34" charset="0"/>
              <a:buChar char="•"/>
            </a:pPr>
            <a:r>
              <a:rPr lang="en-AU" dirty="0" smtClean="0"/>
              <a:t>Referrals to a ‘good’ GP – rule out physical issues and identify co-existing issues such as substance use</a:t>
            </a:r>
          </a:p>
          <a:p>
            <a:pPr lvl="1"/>
            <a:endParaRPr lang="en-AU" dirty="0" smtClean="0"/>
          </a:p>
          <a:p>
            <a:pPr marL="800100" lvl="1" indent="-342900">
              <a:buFont typeface="Arial" panose="020B0604020202020204" pitchFamily="34" charset="0"/>
              <a:buChar char="•"/>
            </a:pPr>
            <a:r>
              <a:rPr lang="en-AU" dirty="0" smtClean="0"/>
              <a:t>Referrals to private psychologists with language capabilities</a:t>
            </a:r>
          </a:p>
          <a:p>
            <a:pPr lvl="1"/>
            <a:endParaRPr lang="en-AU" dirty="0" smtClean="0"/>
          </a:p>
          <a:p>
            <a:pPr marL="800100" lvl="1" indent="-342900">
              <a:buFont typeface="Arial" panose="020B0604020202020204" pitchFamily="34" charset="0"/>
              <a:buChar char="•"/>
            </a:pPr>
            <a:r>
              <a:rPr lang="en-AU" dirty="0" smtClean="0"/>
              <a:t>Acute – CAT, YAT and emergency departments</a:t>
            </a:r>
          </a:p>
          <a:p>
            <a:pPr lvl="1"/>
            <a:endParaRPr lang="en-AU" dirty="0" smtClean="0"/>
          </a:p>
          <a:p>
            <a:pPr marL="800100" lvl="1" indent="-342900">
              <a:buFont typeface="Arial" panose="020B0604020202020204" pitchFamily="34" charset="0"/>
              <a:buChar char="•"/>
            </a:pPr>
            <a:r>
              <a:rPr lang="en-AU" dirty="0" smtClean="0"/>
              <a:t>Headspace and other community mental health services</a:t>
            </a:r>
          </a:p>
          <a:p>
            <a:pPr lvl="1"/>
            <a:endParaRPr lang="en-AU" dirty="0" smtClean="0"/>
          </a:p>
          <a:p>
            <a:pPr marL="800100" lvl="1" indent="-342900">
              <a:buFont typeface="Arial" panose="020B0604020202020204" pitchFamily="34" charset="0"/>
              <a:buChar char="•"/>
            </a:pPr>
            <a:r>
              <a:rPr lang="en-AU" dirty="0" smtClean="0"/>
              <a:t>Online and telephone support</a:t>
            </a:r>
          </a:p>
          <a:p>
            <a:endParaRPr lang="en-AU"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058" y="2140972"/>
            <a:ext cx="259715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098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41868" y="190583"/>
            <a:ext cx="3381154" cy="588963"/>
          </a:xfrm>
        </p:spPr>
        <p:txBody>
          <a:bodyPr>
            <a:noAutofit/>
          </a:bodyPr>
          <a:lstStyle/>
          <a:p>
            <a:pPr algn="l"/>
            <a:r>
              <a:rPr lang="en-AU" sz="2800" dirty="0" smtClean="0">
                <a:solidFill>
                  <a:schemeClr val="bg1"/>
                </a:solidFill>
              </a:rPr>
              <a:t>Recommended approach</a:t>
            </a:r>
            <a:endParaRPr lang="en-AU" sz="2800" dirty="0">
              <a:solidFill>
                <a:schemeClr val="bg1"/>
              </a:solidFill>
            </a:endParaRPr>
          </a:p>
        </p:txBody>
      </p:sp>
      <p:sp>
        <p:nvSpPr>
          <p:cNvPr id="3" name="TextBox 2"/>
          <p:cNvSpPr txBox="1"/>
          <p:nvPr/>
        </p:nvSpPr>
        <p:spPr>
          <a:xfrm>
            <a:off x="293928" y="1391547"/>
            <a:ext cx="6245670" cy="914400"/>
          </a:xfrm>
          <a:prstGeom prst="rect">
            <a:avLst/>
          </a:prstGeom>
        </p:spPr>
        <p:txBody>
          <a:bodyPr vert="horz" wrap="none" lIns="91440" tIns="45720" rIns="91440" bIns="45720" rtlCol="0" anchor="b">
            <a:normAutofit/>
          </a:bodyPr>
          <a:lstStyle/>
          <a:p>
            <a:endParaRPr lang="en-AU" sz="1200" b="1" i="0" dirty="0" smtClean="0"/>
          </a:p>
        </p:txBody>
      </p:sp>
      <p:sp>
        <p:nvSpPr>
          <p:cNvPr id="11" name="Text Placeholder 4"/>
          <p:cNvSpPr txBox="1">
            <a:spLocks/>
          </p:cNvSpPr>
          <p:nvPr/>
        </p:nvSpPr>
        <p:spPr>
          <a:xfrm>
            <a:off x="341868" y="673216"/>
            <a:ext cx="6713538" cy="6016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AU" sz="1800" dirty="0"/>
          </a:p>
        </p:txBody>
      </p:sp>
      <p:sp>
        <p:nvSpPr>
          <p:cNvPr id="5" name="Rectangle 4"/>
          <p:cNvSpPr/>
          <p:nvPr/>
        </p:nvSpPr>
        <p:spPr>
          <a:xfrm>
            <a:off x="3225378" y="1799116"/>
            <a:ext cx="5333832" cy="2862322"/>
          </a:xfrm>
          <a:prstGeom prst="rect">
            <a:avLst/>
          </a:prstGeom>
        </p:spPr>
        <p:txBody>
          <a:bodyPr wrap="square">
            <a:spAutoFit/>
          </a:bodyPr>
          <a:lstStyle/>
          <a:p>
            <a:pPr marL="800100" lvl="1" indent="-342900">
              <a:buFont typeface="Arial" panose="020B0604020202020204" pitchFamily="34" charset="0"/>
              <a:buChar char="•"/>
            </a:pPr>
            <a:r>
              <a:rPr lang="en-AU" dirty="0" smtClean="0"/>
              <a:t>Static information in your offices and where students meet</a:t>
            </a:r>
          </a:p>
          <a:p>
            <a:pPr lvl="1"/>
            <a:endParaRPr lang="en-AU" dirty="0" smtClean="0"/>
          </a:p>
          <a:p>
            <a:pPr marL="800100" lvl="1" indent="-342900">
              <a:buFont typeface="Arial" panose="020B0604020202020204" pitchFamily="34" charset="0"/>
              <a:buChar char="•"/>
            </a:pPr>
            <a:r>
              <a:rPr lang="en-AU" dirty="0" smtClean="0"/>
              <a:t>Train staff/student leaders to identify symptoms early and be proactive </a:t>
            </a:r>
          </a:p>
          <a:p>
            <a:pPr lvl="1"/>
            <a:endParaRPr lang="en-AU" dirty="0" smtClean="0"/>
          </a:p>
          <a:p>
            <a:pPr marL="800100" lvl="1" indent="-342900">
              <a:buFont typeface="Arial" panose="020B0604020202020204" pitchFamily="34" charset="0"/>
              <a:buChar char="•"/>
            </a:pPr>
            <a:r>
              <a:rPr lang="en-AU" dirty="0" smtClean="0"/>
              <a:t>Run workshops on self care, managing stress, healthy relationships, healthy eating</a:t>
            </a:r>
          </a:p>
          <a:p>
            <a:pPr lvl="1"/>
            <a:endParaRPr lang="en-AU" dirty="0" smtClean="0"/>
          </a:p>
          <a:p>
            <a:endParaRPr lang="en-AU" dirty="0" smtClean="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86" y="1848746"/>
            <a:ext cx="2573337"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305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1119</TotalTime>
  <Words>741</Words>
  <Application>Microsoft Office PowerPoint</Application>
  <PresentationFormat>On-screen Show (4:3)</PresentationFormat>
  <Paragraphs>126</Paragraphs>
  <Slides>12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American Typewriter</vt:lpstr>
      <vt:lpstr>arial</vt:lpstr>
      <vt:lpstr>arial</vt:lpstr>
      <vt:lpstr>Calibri</vt:lpstr>
      <vt:lpstr>Helvetica</vt:lpstr>
      <vt:lpstr>Univers 57 Condensed</vt:lpstr>
      <vt:lpstr>Office Theme</vt:lpstr>
      <vt:lpstr>PowerPoint Presentation</vt:lpstr>
      <vt:lpstr>PowerPoint Presentation</vt:lpstr>
      <vt:lpstr>PowerPoint Presentation</vt:lpstr>
      <vt:lpstr>PowerPoint Presentation</vt:lpstr>
      <vt:lpstr>PowerPoint Presentation</vt:lpstr>
      <vt:lpstr>Data for Casework</vt:lpstr>
      <vt:lpstr>PowerPoint Presentation</vt:lpstr>
      <vt:lpstr>Recommended approach</vt:lpstr>
      <vt:lpstr>Recommended approach</vt:lpstr>
      <vt:lpstr>Recommended approach</vt:lpstr>
      <vt:lpstr>PowerPoint Presentation</vt:lpstr>
      <vt:lpstr>PowerPoint Presentation</vt:lpstr>
    </vt:vector>
  </TitlesOfParts>
  <Company>KCNSCREW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Gavin</dc:creator>
  <cp:lastModifiedBy>ISANA</cp:lastModifiedBy>
  <cp:revision>113</cp:revision>
  <cp:lastPrinted>2015-11-19T00:43:36Z</cp:lastPrinted>
  <dcterms:created xsi:type="dcterms:W3CDTF">2015-03-13T00:32:28Z</dcterms:created>
  <dcterms:modified xsi:type="dcterms:W3CDTF">2015-11-25T22:58:55Z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725cbb0a-da77-45da-bcd6-bbe732534386</vt:lpwstr>
  </property>
  <property fmtid="{D5CDD505-2E9C-101B-9397-08002B2CF9AE}" pid="3" name="DSDBI ClassificationCLASSIFICATION">
    <vt:lpwstr>UNCLASSIFIED</vt:lpwstr>
  </property>
  <property fmtid="{D5CDD505-2E9C-101B-9397-08002B2CF9AE}" pid="4" name="DSDBI ClassificationDLM FOR SEC-MARKINGS">
    <vt:lpwstr>NONE</vt:lpwstr>
  </property>
  <property fmtid="{D5CDD505-2E9C-101B-9397-08002B2CF9AE}" pid="5" name="Classification">
    <vt:lpwstr>UNCLASSIFIED
NONE
Adriana Mendieta</vt:lpwstr>
  </property>
</Properties>
</file>